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35" r:id="rId5"/>
    <p:sldId id="327" r:id="rId6"/>
    <p:sldId id="338" r:id="rId7"/>
    <p:sldId id="328" r:id="rId8"/>
    <p:sldId id="339" r:id="rId9"/>
    <p:sldId id="340" r:id="rId10"/>
    <p:sldId id="342" r:id="rId11"/>
    <p:sldId id="343" r:id="rId12"/>
    <p:sldId id="349" r:id="rId13"/>
    <p:sldId id="353" r:id="rId14"/>
    <p:sldId id="350" r:id="rId15"/>
    <p:sldId id="352" r:id="rId16"/>
    <p:sldId id="351" r:id="rId17"/>
    <p:sldId id="346" r:id="rId18"/>
    <p:sldId id="347" r:id="rId19"/>
    <p:sldId id="354"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D6D0F-B55E-406D-BE91-B975542F8D8D}" v="21" dt="2020-04-27T01:38:11.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66" d="100"/>
          <a:sy n="66" d="100"/>
        </p:scale>
        <p:origin x="6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Leachman" userId="faf592ed-7ecd-463b-8a7e-5ec744a798d0" providerId="ADAL" clId="{8CFD6D0F-B55E-406D-BE91-B975542F8D8D}"/>
    <pc:docChg chg="undo redo custSel mod addSld delSld modSld sldOrd">
      <pc:chgData name="Michael Leachman" userId="faf592ed-7ecd-463b-8a7e-5ec744a798d0" providerId="ADAL" clId="{8CFD6D0F-B55E-406D-BE91-B975542F8D8D}" dt="2020-04-27T20:21:09.641" v="5368" actId="20577"/>
      <pc:docMkLst>
        <pc:docMk/>
      </pc:docMkLst>
      <pc:sldChg chg="modSp add mod setBg">
        <pc:chgData name="Michael Leachman" userId="faf592ed-7ecd-463b-8a7e-5ec744a798d0" providerId="ADAL" clId="{8CFD6D0F-B55E-406D-BE91-B975542F8D8D}" dt="2020-04-27T01:42:05.659" v="5307" actId="20577"/>
        <pc:sldMkLst>
          <pc:docMk/>
          <pc:sldMk cId="3914565561" sldId="261"/>
        </pc:sldMkLst>
        <pc:spChg chg="mod">
          <ac:chgData name="Michael Leachman" userId="faf592ed-7ecd-463b-8a7e-5ec744a798d0" providerId="ADAL" clId="{8CFD6D0F-B55E-406D-BE91-B975542F8D8D}" dt="2020-04-27T01:42:05.659" v="5307" actId="20577"/>
          <ac:spMkLst>
            <pc:docMk/>
            <pc:sldMk cId="3914565561" sldId="261"/>
            <ac:spMk id="6" creationId="{00000000-0000-0000-0000-000000000000}"/>
          </ac:spMkLst>
        </pc:spChg>
      </pc:sldChg>
      <pc:sldChg chg="ord">
        <pc:chgData name="Michael Leachman" userId="faf592ed-7ecd-463b-8a7e-5ec744a798d0" providerId="ADAL" clId="{8CFD6D0F-B55E-406D-BE91-B975542F8D8D}" dt="2020-04-25T02:40:17.163" v="11"/>
        <pc:sldMkLst>
          <pc:docMk/>
          <pc:sldMk cId="2923710931" sldId="327"/>
        </pc:sldMkLst>
      </pc:sldChg>
      <pc:sldChg chg="ord">
        <pc:chgData name="Michael Leachman" userId="faf592ed-7ecd-463b-8a7e-5ec744a798d0" providerId="ADAL" clId="{8CFD6D0F-B55E-406D-BE91-B975542F8D8D}" dt="2020-04-25T02:40:17.163" v="11"/>
        <pc:sldMkLst>
          <pc:docMk/>
          <pc:sldMk cId="1782915858" sldId="328"/>
        </pc:sldMkLst>
      </pc:sldChg>
      <pc:sldChg chg="del">
        <pc:chgData name="Michael Leachman" userId="faf592ed-7ecd-463b-8a7e-5ec744a798d0" providerId="ADAL" clId="{8CFD6D0F-B55E-406D-BE91-B975542F8D8D}" dt="2020-04-26T02:10:18.645" v="4110" actId="47"/>
        <pc:sldMkLst>
          <pc:docMk/>
          <pc:sldMk cId="3314807091" sldId="329"/>
        </pc:sldMkLst>
      </pc:sldChg>
      <pc:sldChg chg="del">
        <pc:chgData name="Michael Leachman" userId="faf592ed-7ecd-463b-8a7e-5ec744a798d0" providerId="ADAL" clId="{8CFD6D0F-B55E-406D-BE91-B975542F8D8D}" dt="2020-04-26T02:10:21.842" v="4111" actId="47"/>
        <pc:sldMkLst>
          <pc:docMk/>
          <pc:sldMk cId="2594304157" sldId="333"/>
        </pc:sldMkLst>
      </pc:sldChg>
      <pc:sldChg chg="modSp mod">
        <pc:chgData name="Michael Leachman" userId="faf592ed-7ecd-463b-8a7e-5ec744a798d0" providerId="ADAL" clId="{8CFD6D0F-B55E-406D-BE91-B975542F8D8D}" dt="2020-04-27T01:37:53.965" v="5179" actId="20577"/>
        <pc:sldMkLst>
          <pc:docMk/>
          <pc:sldMk cId="1201830059" sldId="335"/>
        </pc:sldMkLst>
        <pc:spChg chg="mod">
          <ac:chgData name="Michael Leachman" userId="faf592ed-7ecd-463b-8a7e-5ec744a798d0" providerId="ADAL" clId="{8CFD6D0F-B55E-406D-BE91-B975542F8D8D}" dt="2020-04-27T01:35:53.656" v="5152" actId="20577"/>
          <ac:spMkLst>
            <pc:docMk/>
            <pc:sldMk cId="1201830059" sldId="335"/>
            <ac:spMk id="4" creationId="{00000000-0000-0000-0000-000000000000}"/>
          </ac:spMkLst>
        </pc:spChg>
        <pc:spChg chg="mod">
          <ac:chgData name="Michael Leachman" userId="faf592ed-7ecd-463b-8a7e-5ec744a798d0" providerId="ADAL" clId="{8CFD6D0F-B55E-406D-BE91-B975542F8D8D}" dt="2020-04-27T01:37:53.965" v="5179" actId="20577"/>
          <ac:spMkLst>
            <pc:docMk/>
            <pc:sldMk cId="1201830059" sldId="335"/>
            <ac:spMk id="11" creationId="{00000000-0000-0000-0000-000000000000}"/>
          </ac:spMkLst>
        </pc:spChg>
        <pc:spChg chg="mod">
          <ac:chgData name="Michael Leachman" userId="faf592ed-7ecd-463b-8a7e-5ec744a798d0" providerId="ADAL" clId="{8CFD6D0F-B55E-406D-BE91-B975542F8D8D}" dt="2020-04-27T01:35:12.167" v="5114" actId="1076"/>
          <ac:spMkLst>
            <pc:docMk/>
            <pc:sldMk cId="1201830059" sldId="335"/>
            <ac:spMk id="12" creationId="{00000000-0000-0000-0000-000000000000}"/>
          </ac:spMkLst>
        </pc:spChg>
      </pc:sldChg>
      <pc:sldChg chg="del">
        <pc:chgData name="Michael Leachman" userId="faf592ed-7ecd-463b-8a7e-5ec744a798d0" providerId="ADAL" clId="{8CFD6D0F-B55E-406D-BE91-B975542F8D8D}" dt="2020-04-26T02:10:32.921" v="4112" actId="47"/>
        <pc:sldMkLst>
          <pc:docMk/>
          <pc:sldMk cId="1419366816" sldId="336"/>
        </pc:sldMkLst>
      </pc:sldChg>
      <pc:sldChg chg="del">
        <pc:chgData name="Michael Leachman" userId="faf592ed-7ecd-463b-8a7e-5ec744a798d0" providerId="ADAL" clId="{8CFD6D0F-B55E-406D-BE91-B975542F8D8D}" dt="2020-04-26T02:10:41.273" v="4113" actId="47"/>
        <pc:sldMkLst>
          <pc:docMk/>
          <pc:sldMk cId="502747932" sldId="337"/>
        </pc:sldMkLst>
      </pc:sldChg>
      <pc:sldChg chg="ord">
        <pc:chgData name="Michael Leachman" userId="faf592ed-7ecd-463b-8a7e-5ec744a798d0" providerId="ADAL" clId="{8CFD6D0F-B55E-406D-BE91-B975542F8D8D}" dt="2020-04-25T02:40:17.163" v="11"/>
        <pc:sldMkLst>
          <pc:docMk/>
          <pc:sldMk cId="2640223876" sldId="338"/>
        </pc:sldMkLst>
      </pc:sldChg>
      <pc:sldChg chg="ord">
        <pc:chgData name="Michael Leachman" userId="faf592ed-7ecd-463b-8a7e-5ec744a798d0" providerId="ADAL" clId="{8CFD6D0F-B55E-406D-BE91-B975542F8D8D}" dt="2020-04-26T02:10:54.521" v="4115"/>
        <pc:sldMkLst>
          <pc:docMk/>
          <pc:sldMk cId="2806253111" sldId="339"/>
        </pc:sldMkLst>
      </pc:sldChg>
      <pc:sldChg chg="ord">
        <pc:chgData name="Michael Leachman" userId="faf592ed-7ecd-463b-8a7e-5ec744a798d0" providerId="ADAL" clId="{8CFD6D0F-B55E-406D-BE91-B975542F8D8D}" dt="2020-04-26T02:10:54.521" v="4115"/>
        <pc:sldMkLst>
          <pc:docMk/>
          <pc:sldMk cId="398958184" sldId="340"/>
        </pc:sldMkLst>
      </pc:sldChg>
      <pc:sldChg chg="addSp modSp new del mod">
        <pc:chgData name="Michael Leachman" userId="faf592ed-7ecd-463b-8a7e-5ec744a798d0" providerId="ADAL" clId="{8CFD6D0F-B55E-406D-BE91-B975542F8D8D}" dt="2020-04-26T02:11:16.662" v="4116" actId="47"/>
        <pc:sldMkLst>
          <pc:docMk/>
          <pc:sldMk cId="2760354065" sldId="341"/>
        </pc:sldMkLst>
        <pc:spChg chg="add mod">
          <ac:chgData name="Michael Leachman" userId="faf592ed-7ecd-463b-8a7e-5ec744a798d0" providerId="ADAL" clId="{8CFD6D0F-B55E-406D-BE91-B975542F8D8D}" dt="2020-04-25T02:40:45.424" v="17" actId="20577"/>
          <ac:spMkLst>
            <pc:docMk/>
            <pc:sldMk cId="2760354065" sldId="341"/>
            <ac:spMk id="2" creationId="{310DC9CF-0F64-41A6-B5F3-5D0BC16DA082}"/>
          </ac:spMkLst>
        </pc:spChg>
      </pc:sldChg>
      <pc:sldChg chg="addSp delSp modSp add mod">
        <pc:chgData name="Michael Leachman" userId="faf592ed-7ecd-463b-8a7e-5ec744a798d0" providerId="ADAL" clId="{8CFD6D0F-B55E-406D-BE91-B975542F8D8D}" dt="2020-04-25T23:49:08.679" v="285" actId="20577"/>
        <pc:sldMkLst>
          <pc:docMk/>
          <pc:sldMk cId="132160300" sldId="342"/>
        </pc:sldMkLst>
        <pc:spChg chg="mod">
          <ac:chgData name="Michael Leachman" userId="faf592ed-7ecd-463b-8a7e-5ec744a798d0" providerId="ADAL" clId="{8CFD6D0F-B55E-406D-BE91-B975542F8D8D}" dt="2020-04-25T23:48:03.734" v="214" actId="20577"/>
          <ac:spMkLst>
            <pc:docMk/>
            <pc:sldMk cId="132160300" sldId="342"/>
            <ac:spMk id="7" creationId="{ED336682-D383-40C0-BA75-08BD5F860B18}"/>
          </ac:spMkLst>
        </pc:spChg>
        <pc:spChg chg="add del mod">
          <ac:chgData name="Michael Leachman" userId="faf592ed-7ecd-463b-8a7e-5ec744a798d0" providerId="ADAL" clId="{8CFD6D0F-B55E-406D-BE91-B975542F8D8D}" dt="2020-04-25T23:49:08.679" v="285" actId="20577"/>
          <ac:spMkLst>
            <pc:docMk/>
            <pc:sldMk cId="132160300" sldId="342"/>
            <ac:spMk id="8" creationId="{5BF07B14-8F9A-405B-8188-C6421972470A}"/>
          </ac:spMkLst>
        </pc:spChg>
      </pc:sldChg>
      <pc:sldChg chg="modSp add del mod">
        <pc:chgData name="Michael Leachman" userId="faf592ed-7ecd-463b-8a7e-5ec744a798d0" providerId="ADAL" clId="{8CFD6D0F-B55E-406D-BE91-B975542F8D8D}" dt="2020-04-27T01:19:26.808" v="4488" actId="20577"/>
        <pc:sldMkLst>
          <pc:docMk/>
          <pc:sldMk cId="2808569999" sldId="343"/>
        </pc:sldMkLst>
        <pc:spChg chg="mod">
          <ac:chgData name="Michael Leachman" userId="faf592ed-7ecd-463b-8a7e-5ec744a798d0" providerId="ADAL" clId="{8CFD6D0F-B55E-406D-BE91-B975542F8D8D}" dt="2020-04-27T01:19:26.808" v="4488" actId="20577"/>
          <ac:spMkLst>
            <pc:docMk/>
            <pc:sldMk cId="2808569999" sldId="343"/>
            <ac:spMk id="7" creationId="{ED336682-D383-40C0-BA75-08BD5F860B18}"/>
          </ac:spMkLst>
        </pc:spChg>
        <pc:spChg chg="mod">
          <ac:chgData name="Michael Leachman" userId="faf592ed-7ecd-463b-8a7e-5ec744a798d0" providerId="ADAL" clId="{8CFD6D0F-B55E-406D-BE91-B975542F8D8D}" dt="2020-04-25T23:48:57.613" v="267" actId="20577"/>
          <ac:spMkLst>
            <pc:docMk/>
            <pc:sldMk cId="2808569999" sldId="343"/>
            <ac:spMk id="8" creationId="{5BF07B14-8F9A-405B-8188-C6421972470A}"/>
          </ac:spMkLst>
        </pc:spChg>
      </pc:sldChg>
      <pc:sldChg chg="modSp add del mod">
        <pc:chgData name="Michael Leachman" userId="faf592ed-7ecd-463b-8a7e-5ec744a798d0" providerId="ADAL" clId="{8CFD6D0F-B55E-406D-BE91-B975542F8D8D}" dt="2020-04-25T03:25:56.153" v="92" actId="47"/>
        <pc:sldMkLst>
          <pc:docMk/>
          <pc:sldMk cId="2909043880" sldId="344"/>
        </pc:sldMkLst>
        <pc:spChg chg="mod">
          <ac:chgData name="Michael Leachman" userId="faf592ed-7ecd-463b-8a7e-5ec744a798d0" providerId="ADAL" clId="{8CFD6D0F-B55E-406D-BE91-B975542F8D8D}" dt="2020-04-25T02:45:27.898" v="19" actId="6549"/>
          <ac:spMkLst>
            <pc:docMk/>
            <pc:sldMk cId="2909043880" sldId="344"/>
            <ac:spMk id="7" creationId="{ED336682-D383-40C0-BA75-08BD5F860B18}"/>
          </ac:spMkLst>
        </pc:spChg>
      </pc:sldChg>
      <pc:sldChg chg="add del">
        <pc:chgData name="Michael Leachman" userId="faf592ed-7ecd-463b-8a7e-5ec744a798d0" providerId="ADAL" clId="{8CFD6D0F-B55E-406D-BE91-B975542F8D8D}" dt="2020-04-25T03:25:57.766" v="93" actId="47"/>
        <pc:sldMkLst>
          <pc:docMk/>
          <pc:sldMk cId="959447386" sldId="345"/>
        </pc:sldMkLst>
      </pc:sldChg>
      <pc:sldChg chg="modSp add mod">
        <pc:chgData name="Michael Leachman" userId="faf592ed-7ecd-463b-8a7e-5ec744a798d0" providerId="ADAL" clId="{8CFD6D0F-B55E-406D-BE91-B975542F8D8D}" dt="2020-04-27T20:21:09.641" v="5368" actId="20577"/>
        <pc:sldMkLst>
          <pc:docMk/>
          <pc:sldMk cId="141209260" sldId="346"/>
        </pc:sldMkLst>
        <pc:spChg chg="mod">
          <ac:chgData name="Michael Leachman" userId="faf592ed-7ecd-463b-8a7e-5ec744a798d0" providerId="ADAL" clId="{8CFD6D0F-B55E-406D-BE91-B975542F8D8D}" dt="2020-04-27T20:21:09.641" v="5368" actId="20577"/>
          <ac:spMkLst>
            <pc:docMk/>
            <pc:sldMk cId="141209260" sldId="346"/>
            <ac:spMk id="7" creationId="{ED336682-D383-40C0-BA75-08BD5F860B18}"/>
          </ac:spMkLst>
        </pc:spChg>
        <pc:spChg chg="mod">
          <ac:chgData name="Michael Leachman" userId="faf592ed-7ecd-463b-8a7e-5ec744a798d0" providerId="ADAL" clId="{8CFD6D0F-B55E-406D-BE91-B975542F8D8D}" dt="2020-04-26T02:09:01.248" v="4077" actId="14100"/>
          <ac:spMkLst>
            <pc:docMk/>
            <pc:sldMk cId="141209260" sldId="346"/>
            <ac:spMk id="8" creationId="{5BF07B14-8F9A-405B-8188-C6421972470A}"/>
          </ac:spMkLst>
        </pc:spChg>
        <pc:grpChg chg="mod">
          <ac:chgData name="Michael Leachman" userId="faf592ed-7ecd-463b-8a7e-5ec744a798d0" providerId="ADAL" clId="{8CFD6D0F-B55E-406D-BE91-B975542F8D8D}" dt="2020-04-26T00:57:42.881" v="1776" actId="1076"/>
          <ac:grpSpMkLst>
            <pc:docMk/>
            <pc:sldMk cId="141209260" sldId="346"/>
            <ac:grpSpMk id="3" creationId="{0519F782-236F-4075-AA99-ADF8A30151A7}"/>
          </ac:grpSpMkLst>
        </pc:grpChg>
      </pc:sldChg>
      <pc:sldChg chg="modSp add mod">
        <pc:chgData name="Michael Leachman" userId="faf592ed-7ecd-463b-8a7e-5ec744a798d0" providerId="ADAL" clId="{8CFD6D0F-B55E-406D-BE91-B975542F8D8D}" dt="2020-04-27T01:42:27.981" v="5308" actId="1076"/>
        <pc:sldMkLst>
          <pc:docMk/>
          <pc:sldMk cId="3334222741" sldId="347"/>
        </pc:sldMkLst>
        <pc:spChg chg="mod">
          <ac:chgData name="Michael Leachman" userId="faf592ed-7ecd-463b-8a7e-5ec744a798d0" providerId="ADAL" clId="{8CFD6D0F-B55E-406D-BE91-B975542F8D8D}" dt="2020-04-27T01:42:27.981" v="5308" actId="1076"/>
          <ac:spMkLst>
            <pc:docMk/>
            <pc:sldMk cId="3334222741" sldId="347"/>
            <ac:spMk id="7" creationId="{ED336682-D383-40C0-BA75-08BD5F860B18}"/>
          </ac:spMkLst>
        </pc:spChg>
        <pc:spChg chg="mod">
          <ac:chgData name="Michael Leachman" userId="faf592ed-7ecd-463b-8a7e-5ec744a798d0" providerId="ADAL" clId="{8CFD6D0F-B55E-406D-BE91-B975542F8D8D}" dt="2020-04-27T01:26:03.213" v="4827" actId="6549"/>
          <ac:spMkLst>
            <pc:docMk/>
            <pc:sldMk cId="3334222741" sldId="347"/>
            <ac:spMk id="8" creationId="{5BF07B14-8F9A-405B-8188-C6421972470A}"/>
          </ac:spMkLst>
        </pc:spChg>
      </pc:sldChg>
      <pc:sldChg chg="addSp modSp add del mod">
        <pc:chgData name="Michael Leachman" userId="faf592ed-7ecd-463b-8a7e-5ec744a798d0" providerId="ADAL" clId="{8CFD6D0F-B55E-406D-BE91-B975542F8D8D}" dt="2020-04-26T02:11:36.084" v="4117" actId="47"/>
        <pc:sldMkLst>
          <pc:docMk/>
          <pc:sldMk cId="747817223" sldId="348"/>
        </pc:sldMkLst>
        <pc:spChg chg="add mod">
          <ac:chgData name="Michael Leachman" userId="faf592ed-7ecd-463b-8a7e-5ec744a798d0" providerId="ADAL" clId="{8CFD6D0F-B55E-406D-BE91-B975542F8D8D}" dt="2020-04-25T03:15:40.759" v="43" actId="1076"/>
          <ac:spMkLst>
            <pc:docMk/>
            <pc:sldMk cId="747817223" sldId="348"/>
            <ac:spMk id="6" creationId="{01A838C9-0288-4763-9C08-0CB093FC3873}"/>
          </ac:spMkLst>
        </pc:spChg>
        <pc:spChg chg="mod">
          <ac:chgData name="Michael Leachman" userId="faf592ed-7ecd-463b-8a7e-5ec744a798d0" providerId="ADAL" clId="{8CFD6D0F-B55E-406D-BE91-B975542F8D8D}" dt="2020-04-25T02:46:03.514" v="23" actId="20577"/>
          <ac:spMkLst>
            <pc:docMk/>
            <pc:sldMk cId="747817223" sldId="348"/>
            <ac:spMk id="7" creationId="{ED336682-D383-40C0-BA75-08BD5F860B18}"/>
          </ac:spMkLst>
        </pc:spChg>
        <pc:spChg chg="mod">
          <ac:chgData name="Michael Leachman" userId="faf592ed-7ecd-463b-8a7e-5ec744a798d0" providerId="ADAL" clId="{8CFD6D0F-B55E-406D-BE91-B975542F8D8D}" dt="2020-04-25T02:46:11.636" v="32" actId="20577"/>
          <ac:spMkLst>
            <pc:docMk/>
            <pc:sldMk cId="747817223" sldId="348"/>
            <ac:spMk id="8" creationId="{5BF07B14-8F9A-405B-8188-C6421972470A}"/>
          </ac:spMkLst>
        </pc:spChg>
      </pc:sldChg>
      <pc:sldChg chg="modSp add del mod">
        <pc:chgData name="Michael Leachman" userId="faf592ed-7ecd-463b-8a7e-5ec744a798d0" providerId="ADAL" clId="{8CFD6D0F-B55E-406D-BE91-B975542F8D8D}" dt="2020-04-26T00:44:08.690" v="1156" actId="47"/>
        <pc:sldMkLst>
          <pc:docMk/>
          <pc:sldMk cId="3909917905" sldId="349"/>
        </pc:sldMkLst>
        <pc:spChg chg="mod">
          <ac:chgData name="Michael Leachman" userId="faf592ed-7ecd-463b-8a7e-5ec744a798d0" providerId="ADAL" clId="{8CFD6D0F-B55E-406D-BE91-B975542F8D8D}" dt="2020-04-26T00:43:13.763" v="1126" actId="1076"/>
          <ac:spMkLst>
            <pc:docMk/>
            <pc:sldMk cId="3909917905" sldId="349"/>
            <ac:spMk id="7" creationId="{ED336682-D383-40C0-BA75-08BD5F860B18}"/>
          </ac:spMkLst>
        </pc:spChg>
        <pc:spChg chg="mod">
          <ac:chgData name="Michael Leachman" userId="faf592ed-7ecd-463b-8a7e-5ec744a798d0" providerId="ADAL" clId="{8CFD6D0F-B55E-406D-BE91-B975542F8D8D}" dt="2020-04-26T00:27:11.571" v="301" actId="14100"/>
          <ac:spMkLst>
            <pc:docMk/>
            <pc:sldMk cId="3909917905" sldId="349"/>
            <ac:spMk id="8" creationId="{5BF07B14-8F9A-405B-8188-C6421972470A}"/>
          </ac:spMkLst>
        </pc:spChg>
      </pc:sldChg>
      <pc:sldChg chg="addSp delSp modSp add mod">
        <pc:chgData name="Michael Leachman" userId="faf592ed-7ecd-463b-8a7e-5ec744a798d0" providerId="ADAL" clId="{8CFD6D0F-B55E-406D-BE91-B975542F8D8D}" dt="2020-04-27T13:12:09.981" v="5359" actId="20577"/>
        <pc:sldMkLst>
          <pc:docMk/>
          <pc:sldMk cId="2039321897" sldId="350"/>
        </pc:sldMkLst>
        <pc:spChg chg="add del mod">
          <ac:chgData name="Michael Leachman" userId="faf592ed-7ecd-463b-8a7e-5ec744a798d0" providerId="ADAL" clId="{8CFD6D0F-B55E-406D-BE91-B975542F8D8D}" dt="2020-04-27T13:12:09.981" v="5359" actId="20577"/>
          <ac:spMkLst>
            <pc:docMk/>
            <pc:sldMk cId="2039321897" sldId="350"/>
            <ac:spMk id="7" creationId="{ED336682-D383-40C0-BA75-08BD5F860B18}"/>
          </ac:spMkLst>
        </pc:spChg>
        <pc:spChg chg="mod">
          <ac:chgData name="Michael Leachman" userId="faf592ed-7ecd-463b-8a7e-5ec744a798d0" providerId="ADAL" clId="{8CFD6D0F-B55E-406D-BE91-B975542F8D8D}" dt="2020-04-26T00:59:02.463" v="1881" actId="20577"/>
          <ac:spMkLst>
            <pc:docMk/>
            <pc:sldMk cId="2039321897" sldId="350"/>
            <ac:spMk id="8" creationId="{5BF07B14-8F9A-405B-8188-C6421972470A}"/>
          </ac:spMkLst>
        </pc:spChg>
      </pc:sldChg>
      <pc:sldChg chg="add del">
        <pc:chgData name="Michael Leachman" userId="faf592ed-7ecd-463b-8a7e-5ec744a798d0" providerId="ADAL" clId="{8CFD6D0F-B55E-406D-BE91-B975542F8D8D}" dt="2020-04-26T00:58:40.767" v="1782" actId="47"/>
        <pc:sldMkLst>
          <pc:docMk/>
          <pc:sldMk cId="1651802441" sldId="351"/>
        </pc:sldMkLst>
      </pc:sldChg>
      <pc:sldChg chg="modSp add mod">
        <pc:chgData name="Michael Leachman" userId="faf592ed-7ecd-463b-8a7e-5ec744a798d0" providerId="ADAL" clId="{8CFD6D0F-B55E-406D-BE91-B975542F8D8D}" dt="2020-04-27T20:21:01.520" v="5366" actId="20577"/>
        <pc:sldMkLst>
          <pc:docMk/>
          <pc:sldMk cId="3526524126" sldId="351"/>
        </pc:sldMkLst>
        <pc:spChg chg="mod">
          <ac:chgData name="Michael Leachman" userId="faf592ed-7ecd-463b-8a7e-5ec744a798d0" providerId="ADAL" clId="{8CFD6D0F-B55E-406D-BE91-B975542F8D8D}" dt="2020-04-27T20:21:01.520" v="5366" actId="20577"/>
          <ac:spMkLst>
            <pc:docMk/>
            <pc:sldMk cId="3526524126" sldId="351"/>
            <ac:spMk id="7" creationId="{ED336682-D383-40C0-BA75-08BD5F860B18}"/>
          </ac:spMkLst>
        </pc:spChg>
        <pc:spChg chg="mod">
          <ac:chgData name="Michael Leachman" userId="faf592ed-7ecd-463b-8a7e-5ec744a798d0" providerId="ADAL" clId="{8CFD6D0F-B55E-406D-BE91-B975542F8D8D}" dt="2020-04-26T02:08:37.614" v="4005" actId="20577"/>
          <ac:spMkLst>
            <pc:docMk/>
            <pc:sldMk cId="3526524126" sldId="351"/>
            <ac:spMk id="8" creationId="{5BF07B14-8F9A-405B-8188-C6421972470A}"/>
          </ac:spMkLst>
        </pc:spChg>
      </pc:sldChg>
      <pc:sldChg chg="modSp add mod">
        <pc:chgData name="Michael Leachman" userId="faf592ed-7ecd-463b-8a7e-5ec744a798d0" providerId="ADAL" clId="{8CFD6D0F-B55E-406D-BE91-B975542F8D8D}" dt="2020-04-26T02:23:33.258" v="4454" actId="20577"/>
        <pc:sldMkLst>
          <pc:docMk/>
          <pc:sldMk cId="1786339173" sldId="352"/>
        </pc:sldMkLst>
        <pc:spChg chg="mod">
          <ac:chgData name="Michael Leachman" userId="faf592ed-7ecd-463b-8a7e-5ec744a798d0" providerId="ADAL" clId="{8CFD6D0F-B55E-406D-BE91-B975542F8D8D}" dt="2020-04-26T02:23:33.258" v="4454" actId="20577"/>
          <ac:spMkLst>
            <pc:docMk/>
            <pc:sldMk cId="1786339173" sldId="352"/>
            <ac:spMk id="7" creationId="{ED336682-D383-40C0-BA75-08BD5F860B18}"/>
          </ac:spMkLst>
        </pc:spChg>
        <pc:spChg chg="mod">
          <ac:chgData name="Michael Leachman" userId="faf592ed-7ecd-463b-8a7e-5ec744a798d0" providerId="ADAL" clId="{8CFD6D0F-B55E-406D-BE91-B975542F8D8D}" dt="2020-04-26T02:14:20.897" v="4241" actId="20577"/>
          <ac:spMkLst>
            <pc:docMk/>
            <pc:sldMk cId="1786339173" sldId="352"/>
            <ac:spMk id="8" creationId="{5BF07B14-8F9A-405B-8188-C6421972470A}"/>
          </ac:spMkLst>
        </pc:spChg>
      </pc:sldChg>
      <pc:sldChg chg="addSp delSp modSp new mod setBg">
        <pc:chgData name="Michael Leachman" userId="faf592ed-7ecd-463b-8a7e-5ec744a798d0" providerId="ADAL" clId="{8CFD6D0F-B55E-406D-BE91-B975542F8D8D}" dt="2020-04-27T01:33:17.532" v="5102" actId="26606"/>
        <pc:sldMkLst>
          <pc:docMk/>
          <pc:sldMk cId="2588804143" sldId="353"/>
        </pc:sldMkLst>
        <pc:picChg chg="add del mod">
          <ac:chgData name="Michael Leachman" userId="faf592ed-7ecd-463b-8a7e-5ec744a798d0" providerId="ADAL" clId="{8CFD6D0F-B55E-406D-BE91-B975542F8D8D}" dt="2020-04-27T01:32:01.298" v="5097" actId="478"/>
          <ac:picMkLst>
            <pc:docMk/>
            <pc:sldMk cId="2588804143" sldId="353"/>
            <ac:picMk id="2" creationId="{B2D3AD2C-BAC5-4473-9412-9A3206E5B816}"/>
          </ac:picMkLst>
        </pc:picChg>
        <pc:picChg chg="add del mod">
          <ac:chgData name="Michael Leachman" userId="faf592ed-7ecd-463b-8a7e-5ec744a798d0" providerId="ADAL" clId="{8CFD6D0F-B55E-406D-BE91-B975542F8D8D}" dt="2020-04-27T01:33:10.936" v="5100" actId="478"/>
          <ac:picMkLst>
            <pc:docMk/>
            <pc:sldMk cId="2588804143" sldId="353"/>
            <ac:picMk id="3" creationId="{BAFB0D38-4A10-47CD-BD1C-36E3015C4F3C}"/>
          </ac:picMkLst>
        </pc:picChg>
        <pc:picChg chg="add mod">
          <ac:chgData name="Michael Leachman" userId="faf592ed-7ecd-463b-8a7e-5ec744a798d0" providerId="ADAL" clId="{8CFD6D0F-B55E-406D-BE91-B975542F8D8D}" dt="2020-04-27T01:33:17.532" v="5102" actId="26606"/>
          <ac:picMkLst>
            <pc:docMk/>
            <pc:sldMk cId="2588804143" sldId="353"/>
            <ac:picMk id="4" creationId="{2C37AA5C-AF3C-4F5F-9495-09A3164F2E6A}"/>
          </ac:picMkLst>
        </pc:picChg>
      </pc:sldChg>
      <pc:sldChg chg="addSp delSp modSp add">
        <pc:chgData name="Michael Leachman" userId="faf592ed-7ecd-463b-8a7e-5ec744a798d0" providerId="ADAL" clId="{8CFD6D0F-B55E-406D-BE91-B975542F8D8D}" dt="2020-04-27T01:37:08.227" v="5154"/>
        <pc:sldMkLst>
          <pc:docMk/>
          <pc:sldMk cId="2757272072" sldId="354"/>
        </pc:sldMkLst>
        <pc:spChg chg="add del mod">
          <ac:chgData name="Michael Leachman" userId="faf592ed-7ecd-463b-8a7e-5ec744a798d0" providerId="ADAL" clId="{8CFD6D0F-B55E-406D-BE91-B975542F8D8D}" dt="2020-04-27T01:37:08.227" v="5154"/>
          <ac:spMkLst>
            <pc:docMk/>
            <pc:sldMk cId="2757272072" sldId="354"/>
            <ac:spMk id="2" creationId="{B4B09F01-1C86-41F9-B447-234409D7BF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380DE-C784-4B1C-9903-7BAE9E215E49}"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34806-13DA-468D-BE19-2AF7124D7FC2}" type="slidenum">
              <a:rPr lang="en-US" smtClean="0"/>
              <a:t>‹#›</a:t>
            </a:fld>
            <a:endParaRPr lang="en-US"/>
          </a:p>
        </p:txBody>
      </p:sp>
    </p:spTree>
    <p:extLst>
      <p:ext uri="{BB962C8B-B14F-4D97-AF65-F5344CB8AC3E}">
        <p14:creationId xmlns:p14="http://schemas.microsoft.com/office/powerpoint/2010/main" val="274881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Tax policy in the United States has never been race neutral, and is not today.  </a:t>
            </a:r>
          </a:p>
          <a:p>
            <a:endParaRPr lang="en-US"/>
          </a:p>
          <a:p>
            <a:r>
              <a:rPr lang="en-US"/>
              <a:t>I’m really pleased to be here…..deep respect for the work of Colorado Fiscal Institute and Vision 2020 and other </a:t>
            </a:r>
            <a:r>
              <a:rPr lang="en-US" err="1"/>
              <a:t>other</a:t>
            </a:r>
            <a:r>
              <a:rPr lang="en-US"/>
              <a:t> organizations represented in the room.  </a:t>
            </a:r>
          </a:p>
          <a:p>
            <a:endParaRPr lang="en-US"/>
          </a:p>
          <a:p>
            <a:r>
              <a:rPr lang="en-US"/>
              <a:t>Your work so crucial to Colorado’s future, and to the nation as a whole.  Colorado is a policy leader and a </a:t>
            </a:r>
            <a:r>
              <a:rPr lang="en-US" err="1"/>
              <a:t>bellweather</a:t>
            </a:r>
            <a:r>
              <a:rPr lang="en-US"/>
              <a:t> in many ways.  Thank you.</a:t>
            </a:r>
          </a:p>
        </p:txBody>
      </p:sp>
      <p:sp>
        <p:nvSpPr>
          <p:cNvPr id="4" name="Slide Number Placeholder 3"/>
          <p:cNvSpPr>
            <a:spLocks noGrp="1"/>
          </p:cNvSpPr>
          <p:nvPr>
            <p:ph type="sldNum" sz="quarter" idx="10"/>
          </p:nvPr>
        </p:nvSpPr>
        <p:spPr/>
        <p:txBody>
          <a:bodyPr/>
          <a:lstStyle/>
          <a:p>
            <a:fld id="{BFBCA9D5-999B-496C-8B83-EB3E7C3DB969}" type="slidenum">
              <a:rPr lang="en-US" smtClean="0"/>
              <a:t>1</a:t>
            </a:fld>
            <a:endParaRPr lang="en-US"/>
          </a:p>
        </p:txBody>
      </p:sp>
    </p:spTree>
    <p:extLst>
      <p:ext uri="{BB962C8B-B14F-4D97-AF65-F5344CB8AC3E}">
        <p14:creationId xmlns:p14="http://schemas.microsoft.com/office/powerpoint/2010/main" val="232750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13</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14</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15</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close by returning to the main point: tax policy in the United States has never been race neutral, and is not today.  It’s our job, collectively as state residents, to build state and local tax systems that deliberately work FOR racial equity, not against it.  </a:t>
            </a:r>
          </a:p>
          <a:p>
            <a:endParaRPr lang="en-US" dirty="0"/>
          </a:p>
          <a:p>
            <a:r>
              <a:rPr lang="en-US" dirty="0"/>
              <a:t>I look forward to our conversation.</a:t>
            </a:r>
          </a:p>
        </p:txBody>
      </p:sp>
      <p:sp>
        <p:nvSpPr>
          <p:cNvPr id="4" name="Slide Number Placeholder 3"/>
          <p:cNvSpPr>
            <a:spLocks noGrp="1"/>
          </p:cNvSpPr>
          <p:nvPr>
            <p:ph type="sldNum" sz="quarter" idx="10"/>
          </p:nvPr>
        </p:nvSpPr>
        <p:spPr/>
        <p:txBody>
          <a:bodyPr/>
          <a:lstStyle/>
          <a:p>
            <a:fld id="{BFBCA9D5-999B-496C-8B83-EB3E7C3DB969}" type="slidenum">
              <a:rPr lang="en-US" smtClean="0"/>
              <a:t>17</a:t>
            </a:fld>
            <a:endParaRPr lang="en-US" dirty="0"/>
          </a:p>
        </p:txBody>
      </p:sp>
    </p:spTree>
    <p:extLst>
      <p:ext uri="{BB962C8B-B14F-4D97-AF65-F5344CB8AC3E}">
        <p14:creationId xmlns:p14="http://schemas.microsoft.com/office/powerpoint/2010/main" val="207037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2</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4</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5</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7</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8</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9</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11</a:t>
            </a:fld>
            <a:endParaRPr lang="en-US"/>
          </a:p>
        </p:txBody>
      </p:sp>
    </p:spTree>
    <p:extLst>
      <p:ext uri="{BB962C8B-B14F-4D97-AF65-F5344CB8AC3E}">
        <p14:creationId xmlns:p14="http://schemas.microsoft.com/office/powerpoint/2010/main" val="349069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E9FC2BD-1E3D-1D48-BB82-2EBCD6D3A552}" type="slidenum">
              <a:rPr lang="en-US" smtClean="0"/>
              <a:t>12</a:t>
            </a:fld>
            <a:endParaRPr lang="en-US"/>
          </a:p>
        </p:txBody>
      </p:sp>
    </p:spTree>
    <p:extLst>
      <p:ext uri="{BB962C8B-B14F-4D97-AF65-F5344CB8AC3E}">
        <p14:creationId xmlns:p14="http://schemas.microsoft.com/office/powerpoint/2010/main" val="34906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7438-D269-4666-80CA-5EB9DEEC1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CD1A19-C8DC-4B4A-B19E-3212B250D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EEA1BA-7547-4BDC-B9A7-3E5E0C6E1494}"/>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5" name="Footer Placeholder 4">
            <a:extLst>
              <a:ext uri="{FF2B5EF4-FFF2-40B4-BE49-F238E27FC236}">
                <a16:creationId xmlns:a16="http://schemas.microsoft.com/office/drawing/2014/main" id="{EEBD4A92-E5E2-4240-90F8-ADA2E5066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C56BE-D08E-4D1E-B6E0-B29F778A2DC6}"/>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48392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9C71-73C3-409C-9A2B-6BD8D34A3D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D8A36C-2DD7-4ABC-991E-2D9E83639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C4486-D34E-4B50-8968-144041A96421}"/>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5" name="Footer Placeholder 4">
            <a:extLst>
              <a:ext uri="{FF2B5EF4-FFF2-40B4-BE49-F238E27FC236}">
                <a16:creationId xmlns:a16="http://schemas.microsoft.com/office/drawing/2014/main" id="{8CD6B603-9B16-4467-9591-5D82437FD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7E166-A740-4C80-AA4C-94DA306B8653}"/>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290415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13D2E-B0E0-4B28-BD10-FC548C3D8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65B69-CC48-4344-827F-1B79A19270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76B8-6CAB-4375-B9AE-14C13BD65AA2}"/>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5" name="Footer Placeholder 4">
            <a:extLst>
              <a:ext uri="{FF2B5EF4-FFF2-40B4-BE49-F238E27FC236}">
                <a16:creationId xmlns:a16="http://schemas.microsoft.com/office/drawing/2014/main" id="{FF9DC435-998E-4593-A0D3-12AC405FD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A1E6F-01B4-4CB5-9AEF-07C4ECA10390}"/>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133869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F0FB-933D-4651-942B-ACB417081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1EE7B-4D34-4A76-A203-A06CBD960D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34574-B17C-457B-B1CC-7F461E00B81E}"/>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5" name="Footer Placeholder 4">
            <a:extLst>
              <a:ext uri="{FF2B5EF4-FFF2-40B4-BE49-F238E27FC236}">
                <a16:creationId xmlns:a16="http://schemas.microsoft.com/office/drawing/2014/main" id="{964DB588-3065-466C-93B7-06F8E4322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A0710-7589-4493-9A5A-ED42EE1EDBFD}"/>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15098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D43E-AE33-45E1-A92A-A55B030CC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B1A52-BE22-4810-B813-13C8572E2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63135-322C-44FC-8919-4DF651BC994E}"/>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5" name="Footer Placeholder 4">
            <a:extLst>
              <a:ext uri="{FF2B5EF4-FFF2-40B4-BE49-F238E27FC236}">
                <a16:creationId xmlns:a16="http://schemas.microsoft.com/office/drawing/2014/main" id="{FC0344D2-8FDA-4CC3-9785-E1D1D07CC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753DF-157E-4188-85C4-931ED724DC0E}"/>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7554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9FFA-B6C4-48DE-8472-C6302F111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5579E-D9DA-4FD7-94AA-74A2C9E9BA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93B2A-6E7B-46C6-BEF5-B43F46EB6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0FA37-D232-411F-8206-D2340B9CD0A3}"/>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6" name="Footer Placeholder 5">
            <a:extLst>
              <a:ext uri="{FF2B5EF4-FFF2-40B4-BE49-F238E27FC236}">
                <a16:creationId xmlns:a16="http://schemas.microsoft.com/office/drawing/2014/main" id="{7BFFE97B-CB2E-4141-A20D-39404DC06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03702-1E08-4B66-8313-AB2B37A9BEBE}"/>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194973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A13C-2846-4288-B04D-08DCC08FE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EEDA1D-8864-4500-8C5D-4764B9BED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6FA6B1-9AB5-442D-958A-8B1FE1F5E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68ABA-195B-4B1F-9ADA-B3C5B36D8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7E4D80-6906-490E-B927-B8D67499D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B26BB5-86DA-49C7-A8A8-6D690F95B140}"/>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8" name="Footer Placeholder 7">
            <a:extLst>
              <a:ext uri="{FF2B5EF4-FFF2-40B4-BE49-F238E27FC236}">
                <a16:creationId xmlns:a16="http://schemas.microsoft.com/office/drawing/2014/main" id="{78C27F23-A508-434A-A738-13F0E3C17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202B31-8B0E-4ADB-B96C-54F2BA22FADE}"/>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79664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B632-9559-4086-AC0B-4A26772B3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B2EC4-7B27-47C0-B294-D29A9DE005C9}"/>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4" name="Footer Placeholder 3">
            <a:extLst>
              <a:ext uri="{FF2B5EF4-FFF2-40B4-BE49-F238E27FC236}">
                <a16:creationId xmlns:a16="http://schemas.microsoft.com/office/drawing/2014/main" id="{175D7A88-7D01-4F7B-9945-BC4C761E6C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94C48-DB8C-4B80-B81C-CAD097029927}"/>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237265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CD3D5-7049-45B0-8C02-2F33B69CF55F}"/>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3" name="Footer Placeholder 2">
            <a:extLst>
              <a:ext uri="{FF2B5EF4-FFF2-40B4-BE49-F238E27FC236}">
                <a16:creationId xmlns:a16="http://schemas.microsoft.com/office/drawing/2014/main" id="{B48906DF-CED0-422C-AFA1-6935E2128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8B711-7149-41E3-A01B-DAACF8CD8922}"/>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237263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6B2A-35DD-4EAD-BE4E-693282110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DEB44-4A9A-49C1-95A6-274914179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1442D-C768-485E-B31A-22B906390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DB672-97BD-4C34-AA3F-392168305ED4}"/>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6" name="Footer Placeholder 5">
            <a:extLst>
              <a:ext uri="{FF2B5EF4-FFF2-40B4-BE49-F238E27FC236}">
                <a16:creationId xmlns:a16="http://schemas.microsoft.com/office/drawing/2014/main" id="{DB89FA06-5A1C-4368-92C8-F9D566F15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D714C-1E13-4F61-B2C0-A7021EFD816D}"/>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115932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8B94-877A-4A7F-89A9-94D871806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60C16-79DE-4F7E-BC0A-F59308CC5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024EE-842B-40A2-ADFD-C38652407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F4FE4-5C84-407F-9923-4AD9848CB0BF}"/>
              </a:ext>
            </a:extLst>
          </p:cNvPr>
          <p:cNvSpPr>
            <a:spLocks noGrp="1"/>
          </p:cNvSpPr>
          <p:nvPr>
            <p:ph type="dt" sz="half" idx="10"/>
          </p:nvPr>
        </p:nvSpPr>
        <p:spPr/>
        <p:txBody>
          <a:bodyPr/>
          <a:lstStyle/>
          <a:p>
            <a:fld id="{64ACEB52-0FDB-4DD7-BB5B-688F074C0FE9}" type="datetimeFigureOut">
              <a:rPr lang="en-US" smtClean="0"/>
              <a:t>4/27/2020</a:t>
            </a:fld>
            <a:endParaRPr lang="en-US"/>
          </a:p>
        </p:txBody>
      </p:sp>
      <p:sp>
        <p:nvSpPr>
          <p:cNvPr id="6" name="Footer Placeholder 5">
            <a:extLst>
              <a:ext uri="{FF2B5EF4-FFF2-40B4-BE49-F238E27FC236}">
                <a16:creationId xmlns:a16="http://schemas.microsoft.com/office/drawing/2014/main" id="{B41C2EC5-CD34-4B22-A470-54E703BE9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24A6F-626E-4D86-99FA-091A8A153D99}"/>
              </a:ext>
            </a:extLst>
          </p:cNvPr>
          <p:cNvSpPr>
            <a:spLocks noGrp="1"/>
          </p:cNvSpPr>
          <p:nvPr>
            <p:ph type="sldNum" sz="quarter" idx="12"/>
          </p:nvPr>
        </p:nvSpPr>
        <p:spPr/>
        <p:txBody>
          <a:bodyPr/>
          <a:lstStyle/>
          <a:p>
            <a:fld id="{0515BE55-375A-4BC5-919A-B3311C095C17}" type="slidenum">
              <a:rPr lang="en-US" smtClean="0"/>
              <a:t>‹#›</a:t>
            </a:fld>
            <a:endParaRPr lang="en-US"/>
          </a:p>
        </p:txBody>
      </p:sp>
    </p:spTree>
    <p:extLst>
      <p:ext uri="{BB962C8B-B14F-4D97-AF65-F5344CB8AC3E}">
        <p14:creationId xmlns:p14="http://schemas.microsoft.com/office/powerpoint/2010/main" val="49330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CDA4A-4BE3-4634-96CE-64D09A137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D6801-A097-4D2D-AF67-557704EE49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829BF-9D4F-41B7-8500-2998D837F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CEB52-0FDB-4DD7-BB5B-688F074C0FE9}" type="datetimeFigureOut">
              <a:rPr lang="en-US" smtClean="0"/>
              <a:t>4/27/2020</a:t>
            </a:fld>
            <a:endParaRPr lang="en-US"/>
          </a:p>
        </p:txBody>
      </p:sp>
      <p:sp>
        <p:nvSpPr>
          <p:cNvPr id="5" name="Footer Placeholder 4">
            <a:extLst>
              <a:ext uri="{FF2B5EF4-FFF2-40B4-BE49-F238E27FC236}">
                <a16:creationId xmlns:a16="http://schemas.microsoft.com/office/drawing/2014/main" id="{93431F4F-077B-4153-AD0E-2E4E72269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3D1A9C-5FEB-45DC-B38C-3493C4BCF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5BE55-375A-4BC5-919A-B3311C095C17}" type="slidenum">
              <a:rPr lang="en-US" smtClean="0"/>
              <a:t>‹#›</a:t>
            </a:fld>
            <a:endParaRPr lang="en-US"/>
          </a:p>
        </p:txBody>
      </p:sp>
    </p:spTree>
    <p:extLst>
      <p:ext uri="{BB962C8B-B14F-4D97-AF65-F5344CB8AC3E}">
        <p14:creationId xmlns:p14="http://schemas.microsoft.com/office/powerpoint/2010/main" val="134391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013" y="634654"/>
            <a:ext cx="6776851" cy="1015663"/>
          </a:xfrm>
          <a:prstGeom prst="rect">
            <a:avLst/>
          </a:prstGeom>
          <a:noFill/>
        </p:spPr>
        <p:txBody>
          <a:bodyPr wrap="square" rtlCol="0">
            <a:spAutoFit/>
          </a:bodyPr>
          <a:lstStyle/>
          <a:p>
            <a:r>
              <a:rPr lang="en-US" sz="3000" b="1" dirty="0">
                <a:solidFill>
                  <a:srgbClr val="0C61A4"/>
                </a:solidFill>
                <a:latin typeface="Arial" panose="020B0604020202020204" pitchFamily="34" charset="0"/>
                <a:cs typeface="Arial" panose="020B0604020202020204" pitchFamily="34" charset="0"/>
              </a:rPr>
              <a:t>Fiscal Aid for States: What’s Happened So Far and What’s Next</a:t>
            </a:r>
          </a:p>
        </p:txBody>
      </p:sp>
      <p:cxnSp>
        <p:nvCxnSpPr>
          <p:cNvPr id="8" name="Straight Connector 7"/>
          <p:cNvCxnSpPr/>
          <p:nvPr/>
        </p:nvCxnSpPr>
        <p:spPr>
          <a:xfrm>
            <a:off x="7958667" y="634654"/>
            <a:ext cx="0" cy="5133975"/>
          </a:xfrm>
          <a:prstGeom prst="line">
            <a:avLst/>
          </a:prstGeom>
          <a:ln w="19050">
            <a:solidFill>
              <a:srgbClr val="0C61A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5510" y="2183343"/>
            <a:ext cx="1752604" cy="993650"/>
          </a:xfrm>
          <a:prstGeom prst="rect">
            <a:avLst/>
          </a:prstGeom>
        </p:spPr>
      </p:pic>
      <p:sp>
        <p:nvSpPr>
          <p:cNvPr id="11" name="TextBox 10"/>
          <p:cNvSpPr txBox="1"/>
          <p:nvPr/>
        </p:nvSpPr>
        <p:spPr>
          <a:xfrm>
            <a:off x="750013" y="5207715"/>
            <a:ext cx="4852142" cy="369332"/>
          </a:xfrm>
          <a:prstGeom prst="rect">
            <a:avLst/>
          </a:prstGeom>
          <a:noFill/>
        </p:spPr>
        <p:txBody>
          <a:bodyPr wrap="square" rtlCol="0">
            <a:spAutoFit/>
          </a:bodyPr>
          <a:lstStyle/>
          <a:p>
            <a:r>
              <a:rPr lang="en-US" b="1" dirty="0">
                <a:solidFill>
                  <a:srgbClr val="0C61A4"/>
                </a:solidFill>
                <a:latin typeface="Arial" panose="020B0604020202020204" pitchFamily="34" charset="0"/>
                <a:cs typeface="Arial" panose="020B0604020202020204" pitchFamily="34" charset="0"/>
              </a:rPr>
              <a:t>Michael Leachman and Wesley Tharpe</a:t>
            </a:r>
          </a:p>
        </p:txBody>
      </p:sp>
      <p:sp>
        <p:nvSpPr>
          <p:cNvPr id="12" name="TextBox 11"/>
          <p:cNvSpPr txBox="1"/>
          <p:nvPr/>
        </p:nvSpPr>
        <p:spPr>
          <a:xfrm>
            <a:off x="750013" y="5577047"/>
            <a:ext cx="4852142" cy="307777"/>
          </a:xfrm>
          <a:prstGeom prst="rect">
            <a:avLst/>
          </a:prstGeom>
          <a:noFill/>
        </p:spPr>
        <p:txBody>
          <a:bodyPr wrap="square" rtlCol="0">
            <a:spAutoFit/>
          </a:bodyPr>
          <a:lstStyle/>
          <a:p>
            <a:r>
              <a:rPr lang="en-US" sz="1400" dirty="0">
                <a:solidFill>
                  <a:srgbClr val="0C61A4"/>
                </a:solidFill>
                <a:latin typeface="Arial" panose="020B0604020202020204" pitchFamily="34" charset="0"/>
                <a:cs typeface="Arial" panose="020B0604020202020204" pitchFamily="34" charset="0"/>
              </a:rPr>
              <a:t>April 27, 2020</a:t>
            </a:r>
          </a:p>
        </p:txBody>
      </p:sp>
    </p:spTree>
    <p:extLst>
      <p:ext uri="{BB962C8B-B14F-4D97-AF65-F5344CB8AC3E}">
        <p14:creationId xmlns:p14="http://schemas.microsoft.com/office/powerpoint/2010/main" val="120183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7AA5C-AF3C-4F5F-9495-09A3164F2E6A}"/>
              </a:ext>
            </a:extLst>
          </p:cNvPr>
          <p:cNvPicPr>
            <a:picLocks noChangeAspect="1"/>
          </p:cNvPicPr>
          <p:nvPr/>
        </p:nvPicPr>
        <p:blipFill>
          <a:blip r:embed="rId2"/>
          <a:stretch>
            <a:fillRect/>
          </a:stretch>
        </p:blipFill>
        <p:spPr>
          <a:xfrm>
            <a:off x="790221" y="643466"/>
            <a:ext cx="10611557" cy="5571067"/>
          </a:xfrm>
          <a:prstGeom prst="rect">
            <a:avLst/>
          </a:prstGeom>
        </p:spPr>
      </p:pic>
    </p:spTree>
    <p:extLst>
      <p:ext uri="{BB962C8B-B14F-4D97-AF65-F5344CB8AC3E}">
        <p14:creationId xmlns:p14="http://schemas.microsoft.com/office/powerpoint/2010/main" val="258880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713766" y="2936008"/>
            <a:ext cx="10337062" cy="3477875"/>
          </a:xfrm>
          <a:prstGeom prst="rect">
            <a:avLst/>
          </a:prstGeom>
        </p:spPr>
        <p:txBody>
          <a:bodyPr wrap="square">
            <a:spAutoFit/>
          </a:bodyPr>
          <a:lstStyle/>
          <a:p>
            <a:pPr marL="457200" indent="-457200">
              <a:buFont typeface="Arial" panose="020B0604020202020204" pitchFamily="34" charset="0"/>
              <a:buChar char="•"/>
            </a:pPr>
            <a:r>
              <a:rPr lang="en-GB" sz="2400" b="1" dirty="0">
                <a:solidFill>
                  <a:schemeClr val="accent1"/>
                </a:solidFill>
                <a:latin typeface="Calibri" charset="0"/>
                <a:ea typeface="Calibri" charset="0"/>
                <a:cs typeface="Calibri" charset="0"/>
              </a:rPr>
              <a:t>Prioritize the most vulnerable, m</a:t>
            </a:r>
            <a:r>
              <a:rPr lang="en-GB" sz="2400" b="1" dirty="0">
                <a:solidFill>
                  <a:schemeClr val="accent1"/>
                </a:solidFill>
                <a:latin typeface="Calibri" charset="0"/>
                <a:cs typeface="Calibri" charset="0"/>
              </a:rPr>
              <a:t>ake progress against racial inequities.</a:t>
            </a:r>
          </a:p>
          <a:p>
            <a:pPr marL="457200" indent="-457200">
              <a:buFont typeface="Arial" panose="020B0604020202020204" pitchFamily="34" charset="0"/>
              <a:buChar char="•"/>
            </a:pPr>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Work with your state’s budget experts to find the hidden pathways.</a:t>
            </a:r>
          </a:p>
          <a:p>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Be wary of expansive proposals for business payments, UI bailouts.  </a:t>
            </a:r>
          </a:p>
          <a:p>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Consider payments to undocumented immigrants.  May want to </a:t>
            </a:r>
            <a:r>
              <a:rPr lang="en-GB" sz="2400" b="1">
                <a:solidFill>
                  <a:schemeClr val="accent1"/>
                </a:solidFill>
                <a:latin typeface="Calibri" charset="0"/>
                <a:cs typeface="Calibri" charset="0"/>
              </a:rPr>
              <a:t>use General Funds.</a:t>
            </a:r>
            <a:endParaRPr lang="en-GB" sz="2400" b="1" dirty="0">
              <a:solidFill>
                <a:schemeClr val="accent1"/>
              </a:solidFill>
              <a:latin typeface="Calibri" charset="0"/>
              <a:cs typeface="Calibri" charset="0"/>
            </a:endParaRPr>
          </a:p>
          <a:p>
            <a:endParaRPr lang="en-GB" sz="28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6" y="539743"/>
            <a:ext cx="10934299" cy="1046440"/>
          </a:xfrm>
          <a:prstGeom prst="rect">
            <a:avLst/>
          </a:prstGeom>
          <a:noFill/>
        </p:spPr>
        <p:txBody>
          <a:bodyPr wrap="square" rtlCol="0">
            <a:spAutoFit/>
          </a:bodyPr>
          <a:lstStyle/>
          <a:p>
            <a:r>
              <a:rPr lang="en-GB" sz="4400" b="1" dirty="0">
                <a:solidFill>
                  <a:srgbClr val="0A5087"/>
                </a:solidFill>
                <a:latin typeface="Calibri" charset="0"/>
                <a:cs typeface="Calibri" charset="0"/>
              </a:rPr>
              <a:t>Recommendations for using fiscal relief</a:t>
            </a:r>
            <a:endParaRPr lang="en-GB" sz="4400" b="1" dirty="0">
              <a:solidFill>
                <a:srgbClr val="0A5087"/>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203932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559761" y="1657891"/>
            <a:ext cx="10423455" cy="6309420"/>
          </a:xfrm>
          <a:prstGeom prst="rect">
            <a:avLst/>
          </a:prstGeom>
        </p:spPr>
        <p:txBody>
          <a:bodyPr wrap="square">
            <a:spAutoFit/>
          </a:bodyPr>
          <a:lstStyle/>
          <a:p>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ea typeface="Calibri" charset="0"/>
                <a:cs typeface="Calibri" charset="0"/>
              </a:rPr>
              <a:t>Again, prioritize the most vulnerable, m</a:t>
            </a:r>
            <a:r>
              <a:rPr lang="en-GB" sz="2400" b="1" dirty="0">
                <a:solidFill>
                  <a:schemeClr val="accent1"/>
                </a:solidFill>
                <a:latin typeface="Calibri" charset="0"/>
                <a:cs typeface="Calibri" charset="0"/>
              </a:rPr>
              <a:t>ake progress against racial inequities.</a:t>
            </a:r>
          </a:p>
          <a:p>
            <a:pPr marL="457200" indent="-457200">
              <a:buFont typeface="Arial" panose="020B0604020202020204" pitchFamily="34" charset="0"/>
              <a:buChar char="•"/>
            </a:pPr>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Spend reserves.</a:t>
            </a:r>
          </a:p>
          <a:p>
            <a:pPr marL="457200" indent="-457200">
              <a:buFont typeface="Arial" panose="020B0604020202020204" pitchFamily="34" charset="0"/>
              <a:buChar char="•"/>
            </a:pPr>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Raise revenue.  </a:t>
            </a:r>
          </a:p>
          <a:p>
            <a:pPr marL="800100" lvl="1" indent="-342900">
              <a:buFont typeface="Wingdings" panose="05000000000000000000" pitchFamily="2" charset="2"/>
              <a:buChar char="ü"/>
            </a:pPr>
            <a:r>
              <a:rPr lang="en-GB" sz="2400" b="1" dirty="0">
                <a:solidFill>
                  <a:schemeClr val="accent1"/>
                </a:solidFill>
                <a:latin typeface="Calibri" charset="0"/>
                <a:cs typeface="Calibri" charset="0"/>
              </a:rPr>
              <a:t>Eliminate corporate subsidies, tax breaks for the rich.  </a:t>
            </a:r>
          </a:p>
          <a:p>
            <a:pPr marL="800100" lvl="1" indent="-342900">
              <a:buFont typeface="Wingdings" panose="05000000000000000000" pitchFamily="2" charset="2"/>
              <a:buChar char="ü"/>
            </a:pPr>
            <a:r>
              <a:rPr lang="en-GB" sz="2400" b="1" dirty="0">
                <a:solidFill>
                  <a:schemeClr val="accent1"/>
                </a:solidFill>
                <a:latin typeface="Calibri" charset="0"/>
                <a:cs typeface="Calibri" charset="0"/>
              </a:rPr>
              <a:t>Raise revenue – income tax rates, inheritance taxes, mansion taxes.</a:t>
            </a:r>
          </a:p>
          <a:p>
            <a:pPr lvl="1"/>
            <a:endParaRPr lang="en-GB" sz="1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Free local government to raise more revenue. </a:t>
            </a:r>
          </a:p>
          <a:p>
            <a:pPr marL="457200" indent="-457200">
              <a:buFont typeface="Arial" panose="020B0604020202020204" pitchFamily="34" charset="0"/>
              <a:buChar char="•"/>
            </a:pPr>
            <a:endParaRPr lang="en-GB" sz="2400" b="1" dirty="0">
              <a:solidFill>
                <a:schemeClr val="accent1"/>
              </a:solidFill>
              <a:latin typeface="Calibri" charset="0"/>
              <a:cs typeface="Calibri" charset="0"/>
            </a:endParaRPr>
          </a:p>
          <a:p>
            <a:pPr marL="457200" indent="-457200">
              <a:buFont typeface="Arial" panose="020B0604020202020204" pitchFamily="34" charset="0"/>
              <a:buChar char="•"/>
            </a:pPr>
            <a:r>
              <a:rPr lang="en-GB" sz="2400" b="1" dirty="0">
                <a:solidFill>
                  <a:schemeClr val="accent1"/>
                </a:solidFill>
                <a:latin typeface="Calibri" charset="0"/>
                <a:cs typeface="Calibri" charset="0"/>
              </a:rPr>
              <a:t>Bar localities/</a:t>
            </a:r>
            <a:r>
              <a:rPr lang="en-GB" sz="2400" b="1">
                <a:solidFill>
                  <a:schemeClr val="accent1"/>
                </a:solidFill>
                <a:latin typeface="Calibri" charset="0"/>
                <a:cs typeface="Calibri" charset="0"/>
              </a:rPr>
              <a:t>state agencies </a:t>
            </a:r>
            <a:r>
              <a:rPr lang="en-GB" sz="2400" b="1" dirty="0">
                <a:solidFill>
                  <a:schemeClr val="accent1"/>
                </a:solidFill>
                <a:latin typeface="Calibri" charset="0"/>
                <a:cs typeface="Calibri" charset="0"/>
              </a:rPr>
              <a:t>from raising criminal legal fees/fines.</a:t>
            </a:r>
          </a:p>
          <a:p>
            <a:pPr marL="457200" indent="-457200">
              <a:buFont typeface="Arial" panose="020B0604020202020204" pitchFamily="34" charset="0"/>
              <a:buChar char="•"/>
            </a:pPr>
            <a:endParaRPr lang="en-GB" sz="1200" b="1" dirty="0">
              <a:solidFill>
                <a:schemeClr val="accent1"/>
              </a:solidFill>
              <a:latin typeface="Calibri" charset="0"/>
              <a:cs typeface="Calibri" charset="0"/>
            </a:endParaRP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endParaRPr lang="en-GB" sz="28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6" y="539743"/>
            <a:ext cx="10934299" cy="1046440"/>
          </a:xfrm>
          <a:prstGeom prst="rect">
            <a:avLst/>
          </a:prstGeom>
          <a:noFill/>
        </p:spPr>
        <p:txBody>
          <a:bodyPr wrap="square" rtlCol="0">
            <a:spAutoFit/>
          </a:bodyPr>
          <a:lstStyle/>
          <a:p>
            <a:r>
              <a:rPr lang="en-GB" sz="4400" b="1" dirty="0">
                <a:solidFill>
                  <a:srgbClr val="0A5087"/>
                </a:solidFill>
                <a:latin typeface="Calibri" charset="0"/>
                <a:cs typeface="Calibri" charset="0"/>
              </a:rPr>
              <a:t>State level policy response</a:t>
            </a:r>
            <a:endParaRPr lang="en-GB" sz="4400" b="1" dirty="0">
              <a:solidFill>
                <a:srgbClr val="0A5087"/>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178633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678473" y="2127183"/>
            <a:ext cx="10430106" cy="4031873"/>
          </a:xfrm>
          <a:prstGeom prst="rect">
            <a:avLst/>
          </a:prstGeom>
        </p:spPr>
        <p:txBody>
          <a:bodyPr wrap="square">
            <a:spAutoFit/>
          </a:bodyPr>
          <a:lstStyle/>
          <a:p>
            <a:endParaRPr lang="en-GB" sz="3200" b="1" dirty="0">
              <a:solidFill>
                <a:srgbClr val="0A5087"/>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cs typeface="Calibri" charset="0"/>
              </a:rPr>
              <a:t>States need more relief.  NGA, Cassidy/Menendez .</a:t>
            </a:r>
          </a:p>
          <a:p>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House proposal expected out soon.</a:t>
            </a:r>
          </a:p>
          <a:p>
            <a:pPr marL="457200" indent="-457200">
              <a:buFont typeface="Arial" panose="020B0604020202020204" pitchFamily="34" charset="0"/>
              <a:buChar char="•"/>
            </a:pPr>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cs typeface="Calibri" charset="0"/>
              </a:rPr>
              <a:t>McConnell has said no action until Senators are back in DC.  Senate currently out until May 4.</a:t>
            </a:r>
          </a:p>
          <a:p>
            <a:pPr marL="457200" indent="-457200">
              <a:buFont typeface="Arial" panose="020B0604020202020204" pitchFamily="34" charset="0"/>
              <a:buChar char="•"/>
            </a:pPr>
            <a:endParaRPr lang="en-GB" sz="2800" b="1" dirty="0">
              <a:solidFill>
                <a:schemeClr val="accent1"/>
              </a:solidFill>
              <a:latin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cs typeface="Calibri" charset="0"/>
              </a:rPr>
              <a:t>McConnell blaming states for crisis.  </a:t>
            </a:r>
          </a:p>
        </p:txBody>
      </p:sp>
      <p:sp>
        <p:nvSpPr>
          <p:cNvPr id="8" name="TextBox 7">
            <a:extLst>
              <a:ext uri="{FF2B5EF4-FFF2-40B4-BE49-F238E27FC236}">
                <a16:creationId xmlns:a16="http://schemas.microsoft.com/office/drawing/2014/main" id="{5BF07B14-8F9A-405B-8188-C6421972470A}"/>
              </a:ext>
            </a:extLst>
          </p:cNvPr>
          <p:cNvSpPr txBox="1"/>
          <p:nvPr/>
        </p:nvSpPr>
        <p:spPr>
          <a:xfrm>
            <a:off x="1347537" y="539743"/>
            <a:ext cx="8954702" cy="1046440"/>
          </a:xfrm>
          <a:prstGeom prst="rect">
            <a:avLst/>
          </a:prstGeom>
          <a:noFill/>
        </p:spPr>
        <p:txBody>
          <a:bodyPr wrap="square" rtlCol="0">
            <a:spAutoFit/>
          </a:bodyPr>
          <a:lstStyle/>
          <a:p>
            <a:r>
              <a:rPr lang="en-GB" sz="4400" b="1" dirty="0">
                <a:solidFill>
                  <a:srgbClr val="0A5087"/>
                </a:solidFill>
                <a:latin typeface="Calibri" charset="0"/>
                <a:ea typeface="Calibri" charset="0"/>
                <a:cs typeface="Calibri" charset="0"/>
              </a:rPr>
              <a:t>What’s next?</a:t>
            </a:r>
          </a:p>
          <a:p>
            <a:endParaRPr lang="en-US" dirty="0"/>
          </a:p>
        </p:txBody>
      </p:sp>
    </p:spTree>
    <p:extLst>
      <p:ext uri="{BB962C8B-B14F-4D97-AF65-F5344CB8AC3E}">
        <p14:creationId xmlns:p14="http://schemas.microsoft.com/office/powerpoint/2010/main" val="352652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618939" y="1586183"/>
            <a:ext cx="10430106" cy="5878532"/>
          </a:xfrm>
          <a:prstGeom prst="rect">
            <a:avLst/>
          </a:prstGeom>
        </p:spPr>
        <p:txBody>
          <a:bodyPr wrap="square">
            <a:spAutoFit/>
          </a:bodyPr>
          <a:lstStyle/>
          <a:p>
            <a:endParaRPr lang="en-GB" sz="3200" b="1" dirty="0">
              <a:solidFill>
                <a:srgbClr val="0A5087"/>
              </a:solidFill>
              <a:latin typeface="Calibri" charset="0"/>
              <a:ea typeface="Calibri" charset="0"/>
              <a:cs typeface="Calibri" charset="0"/>
            </a:endParaRPr>
          </a:p>
          <a:p>
            <a:pPr marL="457200" indent="-457200">
              <a:buFont typeface="Arial" panose="020B0604020202020204" pitchFamily="34" charset="0"/>
              <a:buChar char="•"/>
            </a:pPr>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Should target based on economic conditions.</a:t>
            </a:r>
          </a:p>
          <a:p>
            <a:pPr marL="457200" indent="-457200">
              <a:buFont typeface="Arial" panose="020B0604020202020204" pitchFamily="34" charset="0"/>
              <a:buChar char="•"/>
            </a:pPr>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Priority is automatic FMAP increase based on economic conditions</a:t>
            </a:r>
            <a:r>
              <a:rPr lang="en-GB" sz="2800" b="1">
                <a:solidFill>
                  <a:schemeClr val="accent1"/>
                </a:solidFill>
                <a:latin typeface="Calibri" charset="0"/>
                <a:ea typeface="Calibri" charset="0"/>
                <a:cs typeface="Calibri" charset="0"/>
              </a:rPr>
              <a:t>.  </a:t>
            </a:r>
          </a:p>
          <a:p>
            <a:pPr marL="457200" indent="-457200">
              <a:buFont typeface="Arial" panose="020B0604020202020204" pitchFamily="34" charset="0"/>
              <a:buChar char="•"/>
            </a:pPr>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Also should extend or expand Coronavirus Relief Fund, without restrictions on using for revenue shortfalls.  </a:t>
            </a:r>
          </a:p>
          <a:p>
            <a:pPr marL="457200" indent="-457200">
              <a:buFont typeface="Arial" panose="020B0604020202020204" pitchFamily="34" charset="0"/>
              <a:buChar char="•"/>
            </a:pPr>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Include $ for locals but not at expense of states.</a:t>
            </a: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7" y="539743"/>
            <a:ext cx="9606012" cy="1046440"/>
          </a:xfrm>
          <a:prstGeom prst="rect">
            <a:avLst/>
          </a:prstGeom>
          <a:noFill/>
        </p:spPr>
        <p:txBody>
          <a:bodyPr wrap="square" rtlCol="0">
            <a:spAutoFit/>
          </a:bodyPr>
          <a:lstStyle/>
          <a:p>
            <a:r>
              <a:rPr lang="en-GB" sz="4400" b="1" dirty="0">
                <a:solidFill>
                  <a:srgbClr val="0A5087"/>
                </a:solidFill>
                <a:latin typeface="Calibri" charset="0"/>
                <a:ea typeface="Calibri" charset="0"/>
                <a:cs typeface="Calibri" charset="0"/>
              </a:rPr>
              <a:t>CBPP recommendations for fiscal relief</a:t>
            </a:r>
          </a:p>
          <a:p>
            <a:endParaRPr lang="en-US" dirty="0"/>
          </a:p>
        </p:txBody>
      </p:sp>
    </p:spTree>
    <p:extLst>
      <p:ext uri="{BB962C8B-B14F-4D97-AF65-F5344CB8AC3E}">
        <p14:creationId xmlns:p14="http://schemas.microsoft.com/office/powerpoint/2010/main" val="14120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559761" y="1789475"/>
            <a:ext cx="10828420" cy="6924973"/>
          </a:xfrm>
          <a:prstGeom prst="rect">
            <a:avLst/>
          </a:prstGeom>
        </p:spPr>
        <p:txBody>
          <a:bodyPr wrap="square">
            <a:spAutoFit/>
          </a:bodyPr>
          <a:lstStyle/>
          <a:p>
            <a:endParaRPr lang="en-GB" sz="3200" b="1" dirty="0">
              <a:solidFill>
                <a:srgbClr val="0A5087"/>
              </a:solidFill>
              <a:latin typeface="Calibri" charset="0"/>
              <a:ea typeface="Calibri" charset="0"/>
              <a:cs typeface="Calibri" charset="0"/>
            </a:endParaRPr>
          </a:p>
          <a:p>
            <a:pPr marL="457200" indent="-457200">
              <a:spcAft>
                <a:spcPts val="1200"/>
              </a:spcAft>
              <a:buFont typeface="Arial" panose="020B0604020202020204" pitchFamily="34" charset="0"/>
              <a:buChar char="•"/>
            </a:pPr>
            <a:r>
              <a:rPr lang="en-GB" sz="2800" b="1" dirty="0">
                <a:solidFill>
                  <a:schemeClr val="accent1"/>
                </a:solidFill>
                <a:latin typeface="Calibri" charset="0"/>
                <a:ea typeface="Calibri" charset="0"/>
                <a:cs typeface="Calibri" charset="0"/>
              </a:rPr>
              <a:t>State by state numbers for Coronavirus Relief Fund, Education Stabilization Fund</a:t>
            </a:r>
          </a:p>
          <a:p>
            <a:pPr marL="457200" indent="-457200">
              <a:spcAft>
                <a:spcPts val="1200"/>
              </a:spcAft>
              <a:buFont typeface="Arial" panose="020B0604020202020204" pitchFamily="34" charset="0"/>
              <a:buChar char="•"/>
            </a:pPr>
            <a:r>
              <a:rPr lang="en-GB" sz="2800" b="1" dirty="0">
                <a:solidFill>
                  <a:schemeClr val="accent1"/>
                </a:solidFill>
                <a:latin typeface="Calibri" charset="0"/>
                <a:ea typeface="Calibri" charset="0"/>
                <a:cs typeface="Calibri" charset="0"/>
              </a:rPr>
              <a:t>Paper on need for fiscal relief, with projections of how much fiscal relief needed.</a:t>
            </a:r>
          </a:p>
          <a:p>
            <a:pPr marL="457200" indent="-457200">
              <a:spcAft>
                <a:spcPts val="1200"/>
              </a:spcAft>
              <a:buFont typeface="Arial" panose="020B0604020202020204" pitchFamily="34" charset="0"/>
              <a:buChar char="•"/>
            </a:pPr>
            <a:r>
              <a:rPr lang="en-GB" sz="2800" b="1" dirty="0">
                <a:solidFill>
                  <a:schemeClr val="accent1"/>
                </a:solidFill>
                <a:latin typeface="Calibri" charset="0"/>
                <a:ea typeface="Calibri" charset="0"/>
                <a:cs typeface="Calibri" charset="0"/>
              </a:rPr>
              <a:t>Compiling new revenue forecasts.</a:t>
            </a:r>
          </a:p>
          <a:p>
            <a:pPr marL="457200" indent="-457200">
              <a:spcAft>
                <a:spcPts val="1200"/>
              </a:spcAft>
              <a:buFont typeface="Arial" panose="020B0604020202020204" pitchFamily="34" charset="0"/>
              <a:buChar char="•"/>
            </a:pPr>
            <a:r>
              <a:rPr lang="en-GB" sz="2800" b="1" dirty="0">
                <a:solidFill>
                  <a:schemeClr val="accent1"/>
                </a:solidFill>
                <a:latin typeface="Calibri" charset="0"/>
                <a:ea typeface="Calibri" charset="0"/>
                <a:cs typeface="Calibri" charset="0"/>
              </a:rPr>
              <a:t>Principles for how states can advance racial equity during crisis (coming).</a:t>
            </a:r>
          </a:p>
          <a:p>
            <a:pPr marL="457200" indent="-457200">
              <a:spcAft>
                <a:spcPts val="1200"/>
              </a:spcAft>
              <a:buFont typeface="Arial" panose="020B0604020202020204" pitchFamily="34" charset="0"/>
              <a:buChar char="•"/>
            </a:pPr>
            <a:r>
              <a:rPr lang="en-GB" sz="2800" b="1" dirty="0">
                <a:solidFill>
                  <a:schemeClr val="accent1"/>
                </a:solidFill>
                <a:latin typeface="Calibri" charset="0"/>
                <a:ea typeface="Calibri" charset="0"/>
                <a:cs typeface="Calibri" charset="0"/>
              </a:rPr>
              <a:t>Blog and paper on importance of fiscal relief for tribes.</a:t>
            </a:r>
          </a:p>
          <a:p>
            <a:pPr marL="457200" indent="-457200">
              <a:spcAft>
                <a:spcPts val="1200"/>
              </a:spcAft>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7" y="539743"/>
            <a:ext cx="8954702" cy="1046440"/>
          </a:xfrm>
          <a:prstGeom prst="rect">
            <a:avLst/>
          </a:prstGeom>
          <a:noFill/>
        </p:spPr>
        <p:txBody>
          <a:bodyPr wrap="square" rtlCol="0">
            <a:spAutoFit/>
          </a:bodyPr>
          <a:lstStyle/>
          <a:p>
            <a:r>
              <a:rPr lang="en-GB" sz="4400" b="1" dirty="0">
                <a:solidFill>
                  <a:srgbClr val="0A5087"/>
                </a:solidFill>
                <a:latin typeface="Calibri" charset="0"/>
                <a:ea typeface="Calibri" charset="0"/>
                <a:cs typeface="Calibri" charset="0"/>
              </a:rPr>
              <a:t>CBPP materials that might be helpful</a:t>
            </a:r>
          </a:p>
          <a:p>
            <a:endParaRPr lang="en-US" dirty="0"/>
          </a:p>
        </p:txBody>
      </p:sp>
    </p:spTree>
    <p:extLst>
      <p:ext uri="{BB962C8B-B14F-4D97-AF65-F5344CB8AC3E}">
        <p14:creationId xmlns:p14="http://schemas.microsoft.com/office/powerpoint/2010/main" val="333422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7AA5C-AF3C-4F5F-9495-09A3164F2E6A}"/>
              </a:ext>
            </a:extLst>
          </p:cNvPr>
          <p:cNvPicPr>
            <a:picLocks noChangeAspect="1"/>
          </p:cNvPicPr>
          <p:nvPr/>
        </p:nvPicPr>
        <p:blipFill>
          <a:blip r:embed="rId2"/>
          <a:stretch>
            <a:fillRect/>
          </a:stretch>
        </p:blipFill>
        <p:spPr>
          <a:xfrm>
            <a:off x="790221" y="643466"/>
            <a:ext cx="10611557" cy="5571067"/>
          </a:xfrm>
          <a:prstGeom prst="rect">
            <a:avLst/>
          </a:prstGeom>
        </p:spPr>
      </p:pic>
    </p:spTree>
    <p:extLst>
      <p:ext uri="{BB962C8B-B14F-4D97-AF65-F5344CB8AC3E}">
        <p14:creationId xmlns:p14="http://schemas.microsoft.com/office/powerpoint/2010/main" val="275727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9683" y="1527530"/>
            <a:ext cx="4737842" cy="3385542"/>
          </a:xfrm>
          <a:prstGeom prst="rect">
            <a:avLst/>
          </a:prstGeom>
          <a:noFill/>
        </p:spPr>
        <p:txBody>
          <a:bodyPr wrap="square" lIns="0" tIns="0" rIns="0" bIns="0" rtlCol="0">
            <a:spAutoFit/>
          </a:bodyPr>
          <a:lstStyle/>
          <a:p>
            <a:pPr algn="r">
              <a:spcAft>
                <a:spcPts val="600"/>
              </a:spcAft>
            </a:pPr>
            <a:r>
              <a:rPr lang="en-US" sz="2000" b="1" dirty="0">
                <a:solidFill>
                  <a:srgbClr val="0076BF"/>
                </a:solidFill>
                <a:latin typeface="Arial" panose="020B0604020202020204" pitchFamily="34" charset="0"/>
                <a:cs typeface="Arial" panose="020B0604020202020204" pitchFamily="34" charset="0"/>
              </a:rPr>
              <a:t>Michael Leachman</a:t>
            </a:r>
          </a:p>
          <a:p>
            <a:pPr algn="r">
              <a:spcAft>
                <a:spcPts val="600"/>
              </a:spcAft>
            </a:pPr>
            <a:r>
              <a:rPr lang="en-US" sz="2000" dirty="0">
                <a:solidFill>
                  <a:schemeClr val="bg1">
                    <a:lumMod val="50000"/>
                  </a:schemeClr>
                </a:solidFill>
                <a:latin typeface="Arial" panose="020B0604020202020204" pitchFamily="34" charset="0"/>
                <a:cs typeface="Arial" panose="020B0604020202020204" pitchFamily="34" charset="0"/>
              </a:rPr>
              <a:t>leachman@cbpp.org</a:t>
            </a:r>
          </a:p>
          <a:p>
            <a:pPr algn="r">
              <a:spcAft>
                <a:spcPts val="600"/>
              </a:spcAft>
            </a:pPr>
            <a:endParaRPr lang="en-US" sz="2000" dirty="0">
              <a:solidFill>
                <a:schemeClr val="bg1">
                  <a:lumMod val="50000"/>
                </a:schemeClr>
              </a:solidFill>
              <a:latin typeface="Arial" panose="020B0604020202020204" pitchFamily="34" charset="0"/>
              <a:cs typeface="Arial" panose="020B0604020202020204" pitchFamily="34" charset="0"/>
            </a:endParaRPr>
          </a:p>
          <a:p>
            <a:pPr algn="r">
              <a:spcAft>
                <a:spcPts val="600"/>
              </a:spcAft>
            </a:pPr>
            <a:r>
              <a:rPr lang="en-US" sz="2000" b="1" dirty="0">
                <a:solidFill>
                  <a:srgbClr val="0076BF"/>
                </a:solidFill>
                <a:latin typeface="Arial" panose="020B0604020202020204" pitchFamily="34" charset="0"/>
                <a:cs typeface="Arial" panose="020B0604020202020204" pitchFamily="34" charset="0"/>
              </a:rPr>
              <a:t>Wesley Tharpe</a:t>
            </a:r>
          </a:p>
          <a:p>
            <a:pPr algn="r">
              <a:spcAft>
                <a:spcPts val="600"/>
              </a:spcAft>
            </a:pPr>
            <a:r>
              <a:rPr lang="en-US" sz="2000" dirty="0">
                <a:solidFill>
                  <a:schemeClr val="bg1">
                    <a:lumMod val="50000"/>
                  </a:schemeClr>
                </a:solidFill>
                <a:latin typeface="Arial" panose="020B0604020202020204" pitchFamily="34" charset="0"/>
                <a:cs typeface="Arial" panose="020B0604020202020204" pitchFamily="34" charset="0"/>
              </a:rPr>
              <a:t>wtharpe@cbpp.org</a:t>
            </a:r>
          </a:p>
          <a:p>
            <a:pPr algn="r">
              <a:spcAft>
                <a:spcPts val="600"/>
              </a:spcAft>
            </a:pPr>
            <a:endParaRPr lang="en-US" sz="2000" dirty="0">
              <a:solidFill>
                <a:schemeClr val="bg1">
                  <a:lumMod val="50000"/>
                </a:schemeClr>
              </a:solidFill>
              <a:latin typeface="Arial" panose="020B0604020202020204" pitchFamily="34" charset="0"/>
              <a:cs typeface="Arial" panose="020B0604020202020204" pitchFamily="34" charset="0"/>
            </a:endParaRPr>
          </a:p>
          <a:p>
            <a:pPr algn="r">
              <a:spcAft>
                <a:spcPts val="600"/>
              </a:spcAft>
            </a:pPr>
            <a:r>
              <a:rPr lang="en-US" sz="2000" dirty="0">
                <a:solidFill>
                  <a:schemeClr val="bg1">
                    <a:lumMod val="50000"/>
                  </a:schemeClr>
                </a:solidFill>
                <a:latin typeface="Arial" panose="020B0604020202020204" pitchFamily="34" charset="0"/>
                <a:cs typeface="Arial" panose="020B0604020202020204" pitchFamily="34" charset="0"/>
              </a:rPr>
              <a:t>@</a:t>
            </a:r>
            <a:r>
              <a:rPr lang="en-US" sz="2000" dirty="0" err="1">
                <a:solidFill>
                  <a:schemeClr val="bg1">
                    <a:lumMod val="50000"/>
                  </a:schemeClr>
                </a:solidFill>
                <a:latin typeface="Arial" panose="020B0604020202020204" pitchFamily="34" charset="0"/>
                <a:cs typeface="Arial" panose="020B0604020202020204" pitchFamily="34" charset="0"/>
              </a:rPr>
              <a:t>CenterOnBudget</a:t>
            </a:r>
            <a:endParaRPr lang="en-US" sz="2000" dirty="0">
              <a:solidFill>
                <a:schemeClr val="bg1">
                  <a:lumMod val="50000"/>
                </a:schemeClr>
              </a:solidFill>
              <a:latin typeface="Arial" panose="020B0604020202020204" pitchFamily="34" charset="0"/>
              <a:cs typeface="Arial" panose="020B0604020202020204" pitchFamily="34" charset="0"/>
            </a:endParaRPr>
          </a:p>
          <a:p>
            <a:pPr algn="r">
              <a:spcAft>
                <a:spcPts val="600"/>
              </a:spcAft>
            </a:pPr>
            <a:r>
              <a:rPr lang="en-US" sz="2000" dirty="0">
                <a:solidFill>
                  <a:schemeClr val="bg1">
                    <a:lumMod val="50000"/>
                  </a:schemeClr>
                </a:solidFill>
                <a:latin typeface="Arial" panose="020B0604020202020204" pitchFamily="34" charset="0"/>
                <a:cs typeface="Arial" panose="020B0604020202020204" pitchFamily="34" charset="0"/>
              </a:rPr>
              <a:t>www.cbpp.org</a:t>
            </a:r>
          </a:p>
          <a:p>
            <a:pPr algn="r">
              <a:spcAft>
                <a:spcPts val="600"/>
              </a:spcAft>
            </a:pPr>
            <a:r>
              <a:rPr lang="en-US" sz="2000" dirty="0">
                <a:solidFill>
                  <a:schemeClr val="bg1">
                    <a:lumMod val="50000"/>
                  </a:schemeClr>
                </a:solidFill>
                <a:latin typeface="Arial" panose="020B0604020202020204" pitchFamily="34" charset="0"/>
                <a:cs typeface="Arial" panose="020B0604020202020204" pitchFamily="34" charset="0"/>
              </a:rPr>
              <a:t>202.408.1080</a:t>
            </a:r>
          </a:p>
        </p:txBody>
      </p:sp>
      <p:cxnSp>
        <p:nvCxnSpPr>
          <p:cNvPr id="8" name="Straight Connector 7"/>
          <p:cNvCxnSpPr/>
          <p:nvPr/>
        </p:nvCxnSpPr>
        <p:spPr>
          <a:xfrm>
            <a:off x="7620000" y="1500189"/>
            <a:ext cx="0" cy="2947987"/>
          </a:xfrm>
          <a:prstGeom prst="line">
            <a:avLst/>
          </a:prstGeom>
          <a:ln w="19050">
            <a:solidFill>
              <a:srgbClr val="0C61A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312" y="3454525"/>
            <a:ext cx="1752604" cy="993650"/>
          </a:xfrm>
          <a:prstGeom prst="rect">
            <a:avLst/>
          </a:prstGeom>
        </p:spPr>
      </p:pic>
    </p:spTree>
    <p:extLst>
      <p:ext uri="{BB962C8B-B14F-4D97-AF65-F5344CB8AC3E}">
        <p14:creationId xmlns:p14="http://schemas.microsoft.com/office/powerpoint/2010/main" val="391456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23E68A-36DD-479E-AB75-88F70D9AB96E}"/>
              </a:ext>
            </a:extLst>
          </p:cNvPr>
          <p:cNvPicPr>
            <a:picLocks noChangeAspect="1"/>
          </p:cNvPicPr>
          <p:nvPr/>
        </p:nvPicPr>
        <p:blipFill>
          <a:blip r:embed="rId3"/>
          <a:stretch>
            <a:fillRect/>
          </a:stretch>
        </p:blipFill>
        <p:spPr>
          <a:xfrm>
            <a:off x="1654140" y="825350"/>
            <a:ext cx="10033828" cy="5207299"/>
          </a:xfrm>
          <a:prstGeom prst="rect">
            <a:avLst/>
          </a:prstGeom>
        </p:spPr>
      </p:pic>
    </p:spTree>
    <p:extLst>
      <p:ext uri="{BB962C8B-B14F-4D97-AF65-F5344CB8AC3E}">
        <p14:creationId xmlns:p14="http://schemas.microsoft.com/office/powerpoint/2010/main" val="292371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212C6-AB67-49B9-93B5-D0C5CE02EF54}"/>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264022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ABB85C4-D47C-46B1-A7AD-3BF5FDC545AA}"/>
              </a:ext>
            </a:extLst>
          </p:cNvPr>
          <p:cNvGraphicFramePr>
            <a:graphicFrameLocks noGrp="1"/>
          </p:cNvGraphicFramePr>
          <p:nvPr/>
        </p:nvGraphicFramePr>
        <p:xfrm>
          <a:off x="2804846" y="619847"/>
          <a:ext cx="7785480" cy="5096285"/>
        </p:xfrm>
        <a:graphic>
          <a:graphicData uri="http://schemas.openxmlformats.org/drawingml/2006/table">
            <a:tbl>
              <a:tblPr firstRow="1" firstCol="1" bandRow="1">
                <a:tableStyleId>{5C22544A-7EE6-4342-B048-85BDC9FD1C3A}</a:tableStyleId>
              </a:tblPr>
              <a:tblGrid>
                <a:gridCol w="7785480">
                  <a:extLst>
                    <a:ext uri="{9D8B030D-6E8A-4147-A177-3AD203B41FA5}">
                      <a16:colId xmlns:a16="http://schemas.microsoft.com/office/drawing/2014/main" val="2267019240"/>
                    </a:ext>
                  </a:extLst>
                </a:gridCol>
              </a:tblGrid>
              <a:tr h="5096285">
                <a:tc>
                  <a:txBody>
                    <a:bodyPr/>
                    <a:lstStyle/>
                    <a:p>
                      <a:pPr marL="0" marR="0" algn="l">
                        <a:spcBef>
                          <a:spcPts val="0"/>
                        </a:spcBef>
                        <a:spcAft>
                          <a:spcPts val="300"/>
                        </a:spcAft>
                        <a:tabLst>
                          <a:tab pos="137160" algn="l"/>
                        </a:tabLst>
                      </a:pPr>
                      <a:r>
                        <a:rPr lang="en-US" sz="900" dirty="0">
                          <a:effectLst/>
                        </a:rPr>
                        <a:t>FIGURE 1</a:t>
                      </a:r>
                      <a:endParaRPr lang="en-US" sz="900" dirty="0">
                        <a:solidFill>
                          <a:srgbClr val="999999"/>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24759073"/>
                  </a:ext>
                </a:extLst>
              </a:tr>
            </a:tbl>
          </a:graphicData>
        </a:graphic>
      </p:graphicFrame>
      <p:pic>
        <p:nvPicPr>
          <p:cNvPr id="1025" name="Picture 2">
            <a:extLst>
              <a:ext uri="{FF2B5EF4-FFF2-40B4-BE49-F238E27FC236}">
                <a16:creationId xmlns:a16="http://schemas.microsoft.com/office/drawing/2014/main" id="{B01830E9-AF87-4E1B-8C37-C01671370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135" y="218102"/>
            <a:ext cx="8038795" cy="642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1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C77F783-0037-4A5F-A458-16418E85F898}"/>
              </a:ext>
            </a:extLst>
          </p:cNvPr>
          <p:cNvPicPr>
            <a:picLocks noChangeAspect="1"/>
          </p:cNvPicPr>
          <p:nvPr/>
        </p:nvPicPr>
        <p:blipFill>
          <a:blip r:embed="rId3"/>
          <a:stretch>
            <a:fillRect/>
          </a:stretch>
        </p:blipFill>
        <p:spPr>
          <a:xfrm>
            <a:off x="3010328" y="1857121"/>
            <a:ext cx="6823306" cy="4665862"/>
          </a:xfrm>
          <a:prstGeom prst="rect">
            <a:avLst/>
          </a:prstGeom>
        </p:spPr>
      </p:pic>
      <p:pic>
        <p:nvPicPr>
          <p:cNvPr id="11" name="Picture 10">
            <a:extLst>
              <a:ext uri="{FF2B5EF4-FFF2-40B4-BE49-F238E27FC236}">
                <a16:creationId xmlns:a16="http://schemas.microsoft.com/office/drawing/2014/main" id="{F3E63AEA-B1F8-4042-BAA7-52629BC6121F}"/>
              </a:ext>
            </a:extLst>
          </p:cNvPr>
          <p:cNvPicPr>
            <a:picLocks noChangeAspect="1"/>
          </p:cNvPicPr>
          <p:nvPr/>
        </p:nvPicPr>
        <p:blipFill>
          <a:blip r:embed="rId4"/>
          <a:stretch>
            <a:fillRect/>
          </a:stretch>
        </p:blipFill>
        <p:spPr>
          <a:xfrm>
            <a:off x="291577" y="1342687"/>
            <a:ext cx="11900423" cy="987638"/>
          </a:xfrm>
          <a:prstGeom prst="rect">
            <a:avLst/>
          </a:prstGeom>
        </p:spPr>
      </p:pic>
      <p:sp>
        <p:nvSpPr>
          <p:cNvPr id="12" name="TextBox 11">
            <a:extLst>
              <a:ext uri="{FF2B5EF4-FFF2-40B4-BE49-F238E27FC236}">
                <a16:creationId xmlns:a16="http://schemas.microsoft.com/office/drawing/2014/main" id="{A2FEB8E4-B790-4313-9229-FA30E17981A6}"/>
              </a:ext>
            </a:extLst>
          </p:cNvPr>
          <p:cNvSpPr txBox="1"/>
          <p:nvPr/>
        </p:nvSpPr>
        <p:spPr>
          <a:xfrm>
            <a:off x="2393879" y="132735"/>
            <a:ext cx="8743308" cy="1077218"/>
          </a:xfrm>
          <a:prstGeom prst="rect">
            <a:avLst/>
          </a:prstGeom>
          <a:noFill/>
        </p:spPr>
        <p:txBody>
          <a:bodyPr wrap="square" rtlCol="0">
            <a:spAutoFit/>
          </a:bodyPr>
          <a:lstStyle/>
          <a:p>
            <a:pPr algn="ctr"/>
            <a:r>
              <a:rPr lang="en-US" sz="3200" b="1" dirty="0">
                <a:solidFill>
                  <a:schemeClr val="tx2"/>
                </a:solidFill>
              </a:rPr>
              <a:t>States Relied Most on Spending Cuts </a:t>
            </a:r>
          </a:p>
          <a:p>
            <a:pPr algn="ctr"/>
            <a:r>
              <a:rPr lang="en-US" sz="3200" b="1" dirty="0">
                <a:solidFill>
                  <a:schemeClr val="tx2"/>
                </a:solidFill>
              </a:rPr>
              <a:t>During the Great Recession</a:t>
            </a:r>
          </a:p>
        </p:txBody>
      </p:sp>
    </p:spTree>
    <p:extLst>
      <p:ext uri="{BB962C8B-B14F-4D97-AF65-F5344CB8AC3E}">
        <p14:creationId xmlns:p14="http://schemas.microsoft.com/office/powerpoint/2010/main" val="280625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82AEF-1C38-4977-8AD7-62B6D76A7C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765"/>
          <a:stretch/>
        </p:blipFill>
        <p:spPr>
          <a:xfrm>
            <a:off x="20" y="10"/>
            <a:ext cx="12191980" cy="6857990"/>
          </a:xfrm>
          <a:prstGeom prst="rect">
            <a:avLst/>
          </a:prstGeom>
        </p:spPr>
      </p:pic>
    </p:spTree>
    <p:extLst>
      <p:ext uri="{BB962C8B-B14F-4D97-AF65-F5344CB8AC3E}">
        <p14:creationId xmlns:p14="http://schemas.microsoft.com/office/powerpoint/2010/main" val="39895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2408069" y="1948419"/>
            <a:ext cx="9094119" cy="4524315"/>
          </a:xfrm>
          <a:prstGeom prst="rect">
            <a:avLst/>
          </a:prstGeom>
        </p:spPr>
        <p:txBody>
          <a:bodyPr wrap="square">
            <a:spAutoFit/>
          </a:bodyPr>
          <a:lstStyle/>
          <a:p>
            <a:endParaRPr lang="en-GB" sz="3200" b="1" dirty="0">
              <a:solidFill>
                <a:srgbClr val="0A5087"/>
              </a:solidFill>
              <a:latin typeface="Calibri" charset="0"/>
              <a:ea typeface="Calibri" charset="0"/>
              <a:cs typeface="Calibri" charset="0"/>
            </a:endParaRPr>
          </a:p>
          <a:p>
            <a:pPr marL="457200" indent="-457200">
              <a:buFont typeface="Arial" panose="020B0604020202020204" pitchFamily="34" charset="0"/>
              <a:buChar char="•"/>
            </a:pPr>
            <a:r>
              <a:rPr lang="en-GB" sz="3200" b="1" dirty="0">
                <a:solidFill>
                  <a:schemeClr val="accent1"/>
                </a:solidFill>
                <a:latin typeface="Calibri" charset="0"/>
                <a:ea typeface="Calibri" charset="0"/>
                <a:cs typeface="Calibri" charset="0"/>
              </a:rPr>
              <a:t>Increase in the share of Medicaid expenses the federal government will cover (Raises the FMAP)</a:t>
            </a: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3200" b="1" dirty="0">
                <a:solidFill>
                  <a:schemeClr val="accent1"/>
                </a:solidFill>
                <a:latin typeface="Calibri" charset="0"/>
                <a:ea typeface="Calibri" charset="0"/>
                <a:cs typeface="Calibri" charset="0"/>
              </a:rPr>
              <a:t>Will revert to normal FMAP when the official public health emergency ends.</a:t>
            </a: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3200" b="1" dirty="0">
                <a:solidFill>
                  <a:schemeClr val="accent1"/>
                </a:solidFill>
                <a:latin typeface="Calibri" charset="0"/>
                <a:ea typeface="Calibri" charset="0"/>
                <a:cs typeface="Calibri" charset="0"/>
              </a:rPr>
              <a:t>Worth about $35 billion if PHE lasts through end of year.  </a:t>
            </a:r>
            <a:endParaRPr lang="en-US" sz="32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7" y="539743"/>
            <a:ext cx="8954702" cy="1046440"/>
          </a:xfrm>
          <a:prstGeom prst="rect">
            <a:avLst/>
          </a:prstGeom>
          <a:noFill/>
        </p:spPr>
        <p:txBody>
          <a:bodyPr wrap="square" rtlCol="0">
            <a:spAutoFit/>
          </a:bodyPr>
          <a:lstStyle/>
          <a:p>
            <a:r>
              <a:rPr lang="en-GB" sz="4400" b="1" dirty="0">
                <a:solidFill>
                  <a:srgbClr val="0A5087"/>
                </a:solidFill>
                <a:latin typeface="Calibri" charset="0"/>
                <a:ea typeface="Calibri" charset="0"/>
                <a:cs typeface="Calibri" charset="0"/>
              </a:rPr>
              <a:t>FMAP increase in Families First</a:t>
            </a:r>
          </a:p>
          <a:p>
            <a:endParaRPr lang="en-US" dirty="0"/>
          </a:p>
        </p:txBody>
      </p:sp>
    </p:spTree>
    <p:extLst>
      <p:ext uri="{BB962C8B-B14F-4D97-AF65-F5344CB8AC3E}">
        <p14:creationId xmlns:p14="http://schemas.microsoft.com/office/powerpoint/2010/main" val="13216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469785" y="2582065"/>
            <a:ext cx="10501929" cy="4154984"/>
          </a:xfrm>
          <a:prstGeom prst="rect">
            <a:avLst/>
          </a:prstGeom>
        </p:spPr>
        <p:txBody>
          <a:bodyPr wrap="square">
            <a:spAutoFit/>
          </a:bodyPr>
          <a:lstStyle/>
          <a:p>
            <a:pPr marL="457200" indent="-457200">
              <a:buFont typeface="Arial" panose="020B0604020202020204" pitchFamily="34" charset="0"/>
              <a:buChar char="•"/>
            </a:pPr>
            <a:r>
              <a:rPr lang="en-GB" sz="2800" b="1" dirty="0">
                <a:solidFill>
                  <a:schemeClr val="accent1"/>
                </a:solidFill>
                <a:latin typeface="Calibri" charset="0"/>
                <a:cs typeface="Calibri" charset="0"/>
              </a:rPr>
              <a:t>Worth $150 billion total, distributed mostly based on population.</a:t>
            </a:r>
          </a:p>
          <a:p>
            <a:pPr marL="914400" lvl="1" indent="-457200">
              <a:buFont typeface="Wingdings" panose="05000000000000000000" pitchFamily="2" charset="2"/>
              <a:buChar char="ü"/>
            </a:pPr>
            <a:r>
              <a:rPr lang="en-GB" sz="2400" b="1" dirty="0">
                <a:solidFill>
                  <a:schemeClr val="accent1"/>
                </a:solidFill>
                <a:latin typeface="Calibri" charset="0"/>
                <a:cs typeface="Calibri" charset="0"/>
              </a:rPr>
              <a:t>$110 billion to states</a:t>
            </a:r>
          </a:p>
          <a:p>
            <a:pPr marL="914400" lvl="1" indent="-457200">
              <a:buFont typeface="Wingdings" panose="05000000000000000000" pitchFamily="2" charset="2"/>
              <a:buChar char="ü"/>
            </a:pPr>
            <a:r>
              <a:rPr lang="en-GB" sz="2400" b="1" dirty="0">
                <a:solidFill>
                  <a:schemeClr val="accent1"/>
                </a:solidFill>
                <a:latin typeface="Calibri" charset="0"/>
                <a:cs typeface="Calibri" charset="0"/>
              </a:rPr>
              <a:t>$29 billion to localities with &gt;500k population</a:t>
            </a:r>
          </a:p>
          <a:p>
            <a:pPr marL="914400" lvl="1" indent="-457200">
              <a:buFont typeface="Wingdings" panose="05000000000000000000" pitchFamily="2" charset="2"/>
              <a:buChar char="ü"/>
            </a:pPr>
            <a:r>
              <a:rPr lang="en-GB" sz="2400" b="1" dirty="0">
                <a:solidFill>
                  <a:schemeClr val="accent1"/>
                </a:solidFill>
                <a:latin typeface="Calibri" charset="0"/>
                <a:cs typeface="Calibri" charset="0"/>
              </a:rPr>
              <a:t>$8 billion to tribes</a:t>
            </a:r>
          </a:p>
          <a:p>
            <a:pPr marL="914400" lvl="1" indent="-457200">
              <a:buFont typeface="Wingdings" panose="05000000000000000000" pitchFamily="2" charset="2"/>
              <a:buChar char="ü"/>
            </a:pPr>
            <a:r>
              <a:rPr lang="en-GB" sz="2400" b="1" dirty="0">
                <a:solidFill>
                  <a:schemeClr val="accent1"/>
                </a:solidFill>
                <a:latin typeface="Calibri" charset="0"/>
                <a:cs typeface="Calibri" charset="0"/>
              </a:rPr>
              <a:t>$3 billion to territories and DC</a:t>
            </a:r>
          </a:p>
          <a:p>
            <a:endParaRPr lang="en-GB" sz="2800" b="1" dirty="0">
              <a:solidFill>
                <a:schemeClr val="accent1"/>
              </a:solidFill>
              <a:latin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cs typeface="Calibri" charset="0"/>
              </a:rPr>
              <a:t>Treasury must release within 30 days of enactment – today!  </a:t>
            </a:r>
          </a:p>
          <a:p>
            <a:pPr marL="457200" indent="-457200">
              <a:buFont typeface="Arial" panose="020B0604020202020204" pitchFamily="34" charset="0"/>
              <a:buChar char="•"/>
            </a:pPr>
            <a:endParaRPr lang="en-GB" sz="2800" b="1" dirty="0">
              <a:solidFill>
                <a:schemeClr val="accent1"/>
              </a:solidFill>
              <a:latin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cs typeface="Calibri" charset="0"/>
              </a:rPr>
              <a:t>Can’t be used for revenue shortfalls.  Expecting more FAQ answers.</a:t>
            </a:r>
            <a:endParaRPr lang="en-GB" sz="32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7" y="539743"/>
            <a:ext cx="8954702" cy="1046440"/>
          </a:xfrm>
          <a:prstGeom prst="rect">
            <a:avLst/>
          </a:prstGeom>
          <a:noFill/>
        </p:spPr>
        <p:txBody>
          <a:bodyPr wrap="square" rtlCol="0">
            <a:spAutoFit/>
          </a:bodyPr>
          <a:lstStyle/>
          <a:p>
            <a:r>
              <a:rPr lang="en-GB" sz="4400" b="1" dirty="0">
                <a:solidFill>
                  <a:srgbClr val="0A5087"/>
                </a:solidFill>
                <a:latin typeface="Calibri" charset="0"/>
                <a:ea typeface="Calibri" charset="0"/>
                <a:cs typeface="Calibri" charset="0"/>
              </a:rPr>
              <a:t>Coronavirus Relief Fund in CARES Act</a:t>
            </a:r>
          </a:p>
          <a:p>
            <a:endParaRPr lang="en-US" dirty="0"/>
          </a:p>
        </p:txBody>
      </p:sp>
    </p:spTree>
    <p:extLst>
      <p:ext uri="{BB962C8B-B14F-4D97-AF65-F5344CB8AC3E}">
        <p14:creationId xmlns:p14="http://schemas.microsoft.com/office/powerpoint/2010/main" val="280856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CBC9F-ECCB-4A86-A4F4-15878CD4E939}"/>
              </a:ext>
            </a:extLst>
          </p:cNvPr>
          <p:cNvSpPr/>
          <p:nvPr/>
        </p:nvSpPr>
        <p:spPr>
          <a:xfrm>
            <a:off x="0" y="0"/>
            <a:ext cx="1099716" cy="6858000"/>
          </a:xfrm>
          <a:prstGeom prst="rect">
            <a:avLst/>
          </a:prstGeom>
          <a:solidFill>
            <a:srgbClr val="0A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519F782-236F-4075-AA99-ADF8A30151A7}"/>
              </a:ext>
            </a:extLst>
          </p:cNvPr>
          <p:cNvGrpSpPr/>
          <p:nvPr/>
        </p:nvGrpSpPr>
        <p:grpSpPr>
          <a:xfrm>
            <a:off x="295177" y="1948419"/>
            <a:ext cx="11896824" cy="987589"/>
            <a:chOff x="3901814" y="1070225"/>
            <a:chExt cx="1737893" cy="987589"/>
          </a:xfrm>
        </p:grpSpPr>
        <p:sp>
          <p:nvSpPr>
            <p:cNvPr id="4" name="TextBox 3">
              <a:extLst>
                <a:ext uri="{FF2B5EF4-FFF2-40B4-BE49-F238E27FC236}">
                  <a16:creationId xmlns:a16="http://schemas.microsoft.com/office/drawing/2014/main" id="{6F0F9723-5622-40EF-8447-DE87F7482D01}"/>
                </a:ext>
              </a:extLst>
            </p:cNvPr>
            <p:cNvSpPr txBox="1"/>
            <p:nvPr/>
          </p:nvSpPr>
          <p:spPr>
            <a:xfrm>
              <a:off x="3901814" y="1349928"/>
              <a:ext cx="184731" cy="707886"/>
            </a:xfrm>
            <a:prstGeom prst="rect">
              <a:avLst/>
            </a:prstGeom>
            <a:noFill/>
          </p:spPr>
          <p:txBody>
            <a:bodyPr wrap="none" rtlCol="0">
              <a:spAutoFit/>
            </a:bodyPr>
            <a:lstStyle/>
            <a:p>
              <a:endParaRPr lang="en-US" sz="4000" b="1">
                <a:solidFill>
                  <a:srgbClr val="0A5087"/>
                </a:solidFill>
                <a:latin typeface="Calibri" charset="0"/>
                <a:ea typeface="Calibri" charset="0"/>
                <a:cs typeface="Calibri" charset="0"/>
              </a:endParaRPr>
            </a:p>
          </p:txBody>
        </p:sp>
        <p:sp>
          <p:nvSpPr>
            <p:cNvPr id="5" name="Rectangle 4">
              <a:extLst>
                <a:ext uri="{FF2B5EF4-FFF2-40B4-BE49-F238E27FC236}">
                  <a16:creationId xmlns:a16="http://schemas.microsoft.com/office/drawing/2014/main" id="{AB456A00-5083-4E39-81BA-4709B96856A3}"/>
                </a:ext>
              </a:extLst>
            </p:cNvPr>
            <p:cNvSpPr/>
            <p:nvPr/>
          </p:nvSpPr>
          <p:spPr>
            <a:xfrm>
              <a:off x="4018725" y="1070225"/>
              <a:ext cx="1620982" cy="96981"/>
            </a:xfrm>
            <a:prstGeom prst="rect">
              <a:avLst/>
            </a:prstGeom>
            <a:solidFill>
              <a:srgbClr val="D2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D336682-D383-40C0-BA75-08BD5F860B18}"/>
              </a:ext>
            </a:extLst>
          </p:cNvPr>
          <p:cNvSpPr/>
          <p:nvPr/>
        </p:nvSpPr>
        <p:spPr>
          <a:xfrm>
            <a:off x="1559761" y="2509608"/>
            <a:ext cx="10337062" cy="4401205"/>
          </a:xfrm>
          <a:prstGeom prst="rect">
            <a:avLst/>
          </a:prstGeom>
        </p:spPr>
        <p:txBody>
          <a:bodyPr wrap="square">
            <a:spAutoFit/>
          </a:bodyPr>
          <a:lstStyle/>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Worth $30 billion total, distributed mostly based on Title I, Pell</a:t>
            </a:r>
          </a:p>
          <a:p>
            <a:pPr marL="914400" lvl="1" indent="-457200">
              <a:buFont typeface="Wingdings" panose="05000000000000000000" pitchFamily="2" charset="2"/>
              <a:buChar char="ü"/>
            </a:pPr>
            <a:r>
              <a:rPr lang="en-GB" sz="2400" b="1" dirty="0">
                <a:solidFill>
                  <a:schemeClr val="accent1"/>
                </a:solidFill>
                <a:latin typeface="Calibri" charset="0"/>
                <a:ea typeface="Calibri" charset="0"/>
                <a:cs typeface="Calibri" charset="0"/>
              </a:rPr>
              <a:t>$13 billion for K12</a:t>
            </a:r>
          </a:p>
          <a:p>
            <a:pPr marL="914400" lvl="1" indent="-457200">
              <a:buFont typeface="Wingdings" panose="05000000000000000000" pitchFamily="2" charset="2"/>
              <a:buChar char="ü"/>
            </a:pPr>
            <a:r>
              <a:rPr lang="en-GB" sz="2400" b="1" dirty="0">
                <a:solidFill>
                  <a:schemeClr val="accent1"/>
                </a:solidFill>
                <a:latin typeface="Calibri" charset="0"/>
                <a:ea typeface="Calibri" charset="0"/>
                <a:cs typeface="Calibri" charset="0"/>
              </a:rPr>
              <a:t>$14 billion for higher education institutions (50% to students)</a:t>
            </a:r>
          </a:p>
          <a:p>
            <a:pPr marL="914400" lvl="1" indent="-457200">
              <a:buFont typeface="Wingdings" panose="05000000000000000000" pitchFamily="2" charset="2"/>
              <a:buChar char="ü"/>
            </a:pPr>
            <a:r>
              <a:rPr lang="en-GB" sz="2400" b="1" dirty="0">
                <a:solidFill>
                  <a:schemeClr val="accent1"/>
                </a:solidFill>
                <a:latin typeface="Calibri" charset="0"/>
                <a:ea typeface="Calibri" charset="0"/>
                <a:cs typeface="Calibri" charset="0"/>
              </a:rPr>
              <a:t>$3 billion for Governor to distribute to hard hit areas</a:t>
            </a:r>
            <a:endParaRPr lang="en-GB" sz="3200" b="1" dirty="0">
              <a:solidFill>
                <a:schemeClr val="accent1"/>
              </a:solidFill>
              <a:latin typeface="Calibri" charset="0"/>
              <a:ea typeface="Calibri" charset="0"/>
              <a:cs typeface="Calibri" charset="0"/>
            </a:endParaRPr>
          </a:p>
          <a:p>
            <a:endParaRPr lang="en-GB" sz="2800"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US Dept of Ed has 30 days to post application process (done), and 30 days to approve or deny applications after they’re received</a:t>
            </a:r>
          </a:p>
          <a:p>
            <a:pPr marL="457200" indent="-457200">
              <a:buFont typeface="Arial" panose="020B0604020202020204" pitchFamily="34" charset="0"/>
              <a:buChar char="•"/>
            </a:pPr>
            <a:endParaRPr lang="en-GB"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endParaRPr lang="en-GB" b="1" dirty="0">
              <a:solidFill>
                <a:schemeClr val="accent1"/>
              </a:solidFill>
              <a:latin typeface="Calibri" charset="0"/>
              <a:ea typeface="Calibri" charset="0"/>
              <a:cs typeface="Calibri" charset="0"/>
            </a:endParaRPr>
          </a:p>
          <a:p>
            <a:pPr marL="457200" indent="-457200">
              <a:buFont typeface="Arial" panose="020B0604020202020204" pitchFamily="34" charset="0"/>
              <a:buChar char="•"/>
            </a:pPr>
            <a:r>
              <a:rPr lang="en-GB" sz="2800" b="1" dirty="0">
                <a:solidFill>
                  <a:schemeClr val="accent1"/>
                </a:solidFill>
                <a:latin typeface="Calibri" charset="0"/>
                <a:ea typeface="Calibri" charset="0"/>
                <a:cs typeface="Calibri" charset="0"/>
              </a:rPr>
              <a:t>States must maintain their spending at FY2017-19 average</a:t>
            </a:r>
          </a:p>
          <a:p>
            <a:pPr marL="457200" indent="-457200">
              <a:buFont typeface="Arial" panose="020B0604020202020204" pitchFamily="34" charset="0"/>
              <a:buChar char="•"/>
            </a:pPr>
            <a:endParaRPr lang="en-GB" sz="3200" b="1" dirty="0">
              <a:solidFill>
                <a:schemeClr val="accent1"/>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BF07B14-8F9A-405B-8188-C6421972470A}"/>
              </a:ext>
            </a:extLst>
          </p:cNvPr>
          <p:cNvSpPr txBox="1"/>
          <p:nvPr/>
        </p:nvSpPr>
        <p:spPr>
          <a:xfrm>
            <a:off x="1347536" y="539743"/>
            <a:ext cx="10934299" cy="1046440"/>
          </a:xfrm>
          <a:prstGeom prst="rect">
            <a:avLst/>
          </a:prstGeom>
          <a:noFill/>
        </p:spPr>
        <p:txBody>
          <a:bodyPr wrap="square" rtlCol="0">
            <a:spAutoFit/>
          </a:bodyPr>
          <a:lstStyle/>
          <a:p>
            <a:r>
              <a:rPr lang="en-GB" sz="4400" b="1" dirty="0">
                <a:solidFill>
                  <a:srgbClr val="0A5087"/>
                </a:solidFill>
                <a:latin typeface="Calibri" charset="0"/>
                <a:cs typeface="Calibri" charset="0"/>
              </a:rPr>
              <a:t>Education Stabilization Fund in </a:t>
            </a:r>
            <a:r>
              <a:rPr lang="en-GB" sz="4400" b="1" dirty="0">
                <a:solidFill>
                  <a:srgbClr val="0A5087"/>
                </a:solidFill>
                <a:latin typeface="Calibri" charset="0"/>
                <a:ea typeface="Calibri" charset="0"/>
                <a:cs typeface="Calibri" charset="0"/>
              </a:rPr>
              <a:t>CARES Act</a:t>
            </a:r>
          </a:p>
          <a:p>
            <a:endParaRPr lang="en-US" dirty="0"/>
          </a:p>
        </p:txBody>
      </p:sp>
    </p:spTree>
    <p:extLst>
      <p:ext uri="{BB962C8B-B14F-4D97-AF65-F5344CB8AC3E}">
        <p14:creationId xmlns:p14="http://schemas.microsoft.com/office/powerpoint/2010/main" val="3909917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B674936D56A44882BA46DB4BEAD9AC" ma:contentTypeVersion="13" ma:contentTypeDescription="Create a new document." ma:contentTypeScope="" ma:versionID="723202eb4d3e917fce0f78f3dc25f06c">
  <xsd:schema xmlns:xsd="http://www.w3.org/2001/XMLSchema" xmlns:xs="http://www.w3.org/2001/XMLSchema" xmlns:p="http://schemas.microsoft.com/office/2006/metadata/properties" xmlns:ns3="19e9c4e9-a2b6-4c73-8b82-bcc4ea219b20" xmlns:ns4="c798fd81-6c1d-4aee-8e7a-c45772e14b6f" targetNamespace="http://schemas.microsoft.com/office/2006/metadata/properties" ma:root="true" ma:fieldsID="f0fea9e326799859b0763a22a0aaad05" ns3:_="" ns4:_="">
    <xsd:import namespace="19e9c4e9-a2b6-4c73-8b82-bcc4ea219b20"/>
    <xsd:import namespace="c798fd81-6c1d-4aee-8e7a-c45772e14b6f"/>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9c4e9-a2b6-4c73-8b82-bcc4ea219b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98fd81-6c1d-4aee-8e7a-c45772e14b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8B7FFD-CF47-433B-8ACE-BD0479292B5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E58316-BB79-492B-AC8F-B9A96ED8D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9c4e9-a2b6-4c73-8b82-bcc4ea219b20"/>
    <ds:schemaRef ds:uri="c798fd81-6c1d-4aee-8e7a-c45772e14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BB376F-BBFF-4565-ABE5-7B2EC052FB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680</Words>
  <Application>Microsoft Office PowerPoint</Application>
  <PresentationFormat>Widescreen</PresentationFormat>
  <Paragraphs>115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Franklin Gothic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Leachman</dc:creator>
  <cp:lastModifiedBy>Michael Leachman</cp:lastModifiedBy>
  <cp:revision>1</cp:revision>
  <dcterms:created xsi:type="dcterms:W3CDTF">2020-04-27T01:31:40Z</dcterms:created>
  <dcterms:modified xsi:type="dcterms:W3CDTF">2020-04-27T20:21:12Z</dcterms:modified>
</cp:coreProperties>
</file>